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handoutMasterIdLst>
    <p:handoutMasterId r:id="rId22"/>
  </p:handoutMasterIdLst>
  <p:sldIdLst>
    <p:sldId id="258" r:id="rId2"/>
    <p:sldId id="294" r:id="rId3"/>
    <p:sldId id="296" r:id="rId4"/>
    <p:sldId id="259" r:id="rId5"/>
    <p:sldId id="261" r:id="rId6"/>
    <p:sldId id="295" r:id="rId7"/>
    <p:sldId id="263" r:id="rId8"/>
    <p:sldId id="264" r:id="rId9"/>
    <p:sldId id="266" r:id="rId10"/>
    <p:sldId id="267" r:id="rId11"/>
    <p:sldId id="268" r:id="rId12"/>
    <p:sldId id="276" r:id="rId13"/>
    <p:sldId id="277" r:id="rId14"/>
    <p:sldId id="278" r:id="rId15"/>
    <p:sldId id="279" r:id="rId16"/>
    <p:sldId id="280" r:id="rId17"/>
    <p:sldId id="282" r:id="rId18"/>
    <p:sldId id="284" r:id="rId19"/>
    <p:sldId id="286" r:id="rId20"/>
  </p:sldIdLst>
  <p:sldSz cx="9144000" cy="6858000" type="screen4x3"/>
  <p:notesSz cx="6662738" cy="9926638"/>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3063"/>
    <a:srgbClr val="C0C0C0"/>
    <a:srgbClr val="EBB768"/>
    <a:srgbClr val="F5DBB3"/>
    <a:srgbClr val="DE8703"/>
    <a:srgbClr val="0066CC"/>
    <a:srgbClr val="3366CC"/>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2" autoAdjust="0"/>
    <p:restoredTop sz="98939" autoAdjust="0"/>
  </p:normalViewPr>
  <p:slideViewPr>
    <p:cSldViewPr snapToGrid="0">
      <p:cViewPr varScale="1">
        <p:scale>
          <a:sx n="113" d="100"/>
          <a:sy n="113" d="100"/>
        </p:scale>
        <p:origin x="-2118" y="-114"/>
      </p:cViewPr>
      <p:guideLst>
        <p:guide orient="horz" pos="2160"/>
        <p:guide pos="2880"/>
      </p:guideLst>
    </p:cSldViewPr>
  </p:slideViewPr>
  <p:notesTextViewPr>
    <p:cViewPr>
      <p:scale>
        <a:sx n="100" d="100"/>
        <a:sy n="100" d="100"/>
      </p:scale>
      <p:origin x="0" y="0"/>
    </p:cViewPr>
  </p:notesTextViewPr>
  <p:notesViewPr>
    <p:cSldViewPr snapToGrid="0">
      <p:cViewPr varScale="1">
        <p:scale>
          <a:sx n="91" d="100"/>
          <a:sy n="91" d="100"/>
        </p:scale>
        <p:origin x="-3690" y="-96"/>
      </p:cViewPr>
      <p:guideLst>
        <p:guide orient="horz" pos="3126"/>
        <p:guide pos="209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fr-BE"/>
          </a:p>
        </p:txBody>
      </p:sp>
      <p:sp>
        <p:nvSpPr>
          <p:cNvPr id="62467" name="Rectangle 3"/>
          <p:cNvSpPr>
            <a:spLocks noGrp="1" noChangeArrowheads="1"/>
          </p:cNvSpPr>
          <p:nvPr>
            <p:ph type="dt" idx="1"/>
          </p:nvPr>
        </p:nvSpPr>
        <p:spPr bwMode="auto">
          <a:xfrm>
            <a:off x="3773488" y="0"/>
            <a:ext cx="28876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fr-BE"/>
          </a:p>
        </p:txBody>
      </p:sp>
      <p:sp>
        <p:nvSpPr>
          <p:cNvPr id="5124" name="Rectangle 4"/>
          <p:cNvSpPr>
            <a:spLocks noGrp="1" noRot="1" noChangeAspect="1" noChangeArrowheads="1" noTextEdit="1"/>
          </p:cNvSpPr>
          <p:nvPr>
            <p:ph type="sldImg" idx="2"/>
          </p:nvPr>
        </p:nvSpPr>
        <p:spPr bwMode="auto">
          <a:xfrm>
            <a:off x="849313" y="744538"/>
            <a:ext cx="4965700" cy="3722687"/>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66750" y="4714875"/>
            <a:ext cx="532923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BE" noProof="0" smtClean="0"/>
              <a:t>Click to edit Master text styles</a:t>
            </a:r>
          </a:p>
          <a:p>
            <a:pPr lvl="1"/>
            <a:r>
              <a:rPr lang="fr-BE" noProof="0" smtClean="0"/>
              <a:t>Second level</a:t>
            </a:r>
          </a:p>
          <a:p>
            <a:pPr lvl="2"/>
            <a:r>
              <a:rPr lang="fr-BE" noProof="0" smtClean="0"/>
              <a:t>Third level</a:t>
            </a:r>
          </a:p>
          <a:p>
            <a:pPr lvl="3"/>
            <a:r>
              <a:rPr lang="fr-BE" noProof="0" smtClean="0"/>
              <a:t>Fourth level</a:t>
            </a:r>
          </a:p>
          <a:p>
            <a:pPr lvl="4"/>
            <a:r>
              <a:rPr lang="fr-BE" noProof="0" smtClean="0"/>
              <a:t>Fifth level</a:t>
            </a:r>
          </a:p>
        </p:txBody>
      </p:sp>
      <p:sp>
        <p:nvSpPr>
          <p:cNvPr id="62470" name="Rectangle 6"/>
          <p:cNvSpPr>
            <a:spLocks noGrp="1" noChangeArrowheads="1"/>
          </p:cNvSpPr>
          <p:nvPr>
            <p:ph type="ftr" sz="quarter" idx="4"/>
          </p:nvPr>
        </p:nvSpPr>
        <p:spPr bwMode="auto">
          <a:xfrm>
            <a:off x="0" y="9428163"/>
            <a:ext cx="28876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fr-BE"/>
          </a:p>
        </p:txBody>
      </p:sp>
      <p:sp>
        <p:nvSpPr>
          <p:cNvPr id="62471" name="Rectangle 7"/>
          <p:cNvSpPr>
            <a:spLocks noGrp="1" noChangeArrowheads="1"/>
          </p:cNvSpPr>
          <p:nvPr>
            <p:ph type="sldNum" sz="quarter" idx="5"/>
          </p:nvPr>
        </p:nvSpPr>
        <p:spPr bwMode="auto">
          <a:xfrm>
            <a:off x="3773488" y="9428163"/>
            <a:ext cx="288766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2E05C5F-8842-4787-A3F5-E0D7D86DF45B}" type="slidenum">
              <a:rPr lang="fr-BE"/>
              <a:pPr>
                <a:defRPr/>
              </a:pPr>
              <a:t>‹#›</a:t>
            </a:fld>
            <a:endParaRPr lang="fr-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B97365-EBCA-4027-87D5-99FC1D4DF0BB}" type="datetimeFigureOut">
              <a:rPr lang="en-US" smtClean="0"/>
              <a:pPr/>
              <a:t>4/27/2012</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Rectangle 49"/>
          <p:cNvSpPr>
            <a:spLocks noChangeArrowheads="1"/>
          </p:cNvSpPr>
          <p:nvPr userDrawn="1"/>
        </p:nvSpPr>
        <p:spPr bwMode="auto">
          <a:xfrm>
            <a:off x="0" y="0"/>
            <a:ext cx="9144000" cy="1562100"/>
          </a:xfrm>
          <a:prstGeom prst="rect">
            <a:avLst/>
          </a:prstGeom>
          <a:solidFill>
            <a:srgbClr val="3366CC"/>
          </a:solidFill>
          <a:ln w="9525">
            <a:noFill/>
            <a:miter lim="800000"/>
            <a:headEnd/>
            <a:tailEnd/>
          </a:ln>
          <a:effectLst/>
        </p:spPr>
        <p:txBody>
          <a:bodyPr wrap="none" anchor="ctr"/>
          <a:lstStyle/>
          <a:p>
            <a:pPr>
              <a:defRPr/>
            </a:pPr>
            <a:endParaRPr lang="el-GR"/>
          </a:p>
        </p:txBody>
      </p:sp>
      <p:pic>
        <p:nvPicPr>
          <p:cNvPr id="10" name="Picture 43" descr="tra2010"/>
          <p:cNvPicPr>
            <a:picLocks noChangeAspect="1" noChangeArrowheads="1"/>
          </p:cNvPicPr>
          <p:nvPr userDrawn="1"/>
        </p:nvPicPr>
        <p:blipFill>
          <a:blip r:embed="rId2" cstate="print"/>
          <a:srcRect/>
          <a:stretch>
            <a:fillRect/>
          </a:stretch>
        </p:blipFill>
        <p:spPr bwMode="auto">
          <a:xfrm>
            <a:off x="398463" y="165100"/>
            <a:ext cx="2663825" cy="1262063"/>
          </a:xfrm>
          <a:prstGeom prst="rect">
            <a:avLst/>
          </a:prstGeom>
          <a:noFill/>
          <a:ln w="9525">
            <a:noFill/>
            <a:miter lim="800000"/>
            <a:headEnd/>
            <a:tailEnd/>
          </a:ln>
        </p:spPr>
      </p:pic>
      <p:sp>
        <p:nvSpPr>
          <p:cNvPr id="11" name="Text Box 44"/>
          <p:cNvSpPr txBox="1">
            <a:spLocks noChangeArrowheads="1"/>
          </p:cNvSpPr>
          <p:nvPr userDrawn="1"/>
        </p:nvSpPr>
        <p:spPr bwMode="auto">
          <a:xfrm>
            <a:off x="7283450" y="490538"/>
            <a:ext cx="1660525" cy="549275"/>
          </a:xfrm>
          <a:prstGeom prst="rect">
            <a:avLst/>
          </a:prstGeom>
          <a:noFill/>
          <a:ln w="9525" algn="ctr">
            <a:noFill/>
            <a:miter lim="800000"/>
            <a:headEnd/>
            <a:tailEnd/>
          </a:ln>
          <a:effectLst/>
        </p:spPr>
        <p:txBody>
          <a:bodyPr wrap="none" anchor="ctr"/>
          <a:lstStyle/>
          <a:p>
            <a:pPr algn="r">
              <a:defRPr/>
            </a:pPr>
            <a:r>
              <a:rPr lang="nl-BE" sz="1700">
                <a:solidFill>
                  <a:srgbClr val="FF9900"/>
                </a:solidFill>
              </a:rPr>
              <a:t>Athens, Greece</a:t>
            </a:r>
          </a:p>
          <a:p>
            <a:pPr algn="r">
              <a:defRPr/>
            </a:pPr>
            <a:r>
              <a:rPr lang="nl-BE" sz="1700">
                <a:solidFill>
                  <a:srgbClr val="FF9900"/>
                </a:solidFill>
              </a:rPr>
              <a:t>April 23-26 2012</a:t>
            </a:r>
            <a:endParaRPr lang="en-US" sz="1700">
              <a:solidFill>
                <a:srgbClr val="FF9900"/>
              </a:solidFill>
            </a:endParaRPr>
          </a:p>
        </p:txBody>
      </p:sp>
      <p:sp>
        <p:nvSpPr>
          <p:cNvPr id="12" name="Text Box 45"/>
          <p:cNvSpPr txBox="1">
            <a:spLocks noChangeArrowheads="1"/>
          </p:cNvSpPr>
          <p:nvPr userDrawn="1"/>
        </p:nvSpPr>
        <p:spPr bwMode="auto">
          <a:xfrm>
            <a:off x="2686050" y="1146175"/>
            <a:ext cx="4248150" cy="366713"/>
          </a:xfrm>
          <a:prstGeom prst="rect">
            <a:avLst/>
          </a:prstGeom>
          <a:noFill/>
          <a:ln w="9525">
            <a:noFill/>
            <a:miter lim="800000"/>
            <a:headEnd/>
            <a:tailEnd/>
          </a:ln>
          <a:effectLst/>
        </p:spPr>
        <p:txBody>
          <a:bodyPr wrap="none">
            <a:spAutoFit/>
          </a:bodyPr>
          <a:lstStyle/>
          <a:p>
            <a:pPr>
              <a:defRPr/>
            </a:pPr>
            <a:r>
              <a:rPr lang="nl-BE">
                <a:solidFill>
                  <a:schemeClr val="bg1"/>
                </a:solidFill>
                <a:latin typeface="Arial" charset="0"/>
              </a:rPr>
              <a:t>Transport Research Arena Europe 2012</a:t>
            </a:r>
            <a:endParaRPr lang="en-US">
              <a:solidFill>
                <a:schemeClr val="bg1"/>
              </a:solidFill>
              <a:latin typeface="Arial" charset="0"/>
            </a:endParaRPr>
          </a:p>
        </p:txBody>
      </p:sp>
      <p:sp>
        <p:nvSpPr>
          <p:cNvPr id="13" name="Rectangle 47"/>
          <p:cNvSpPr>
            <a:spLocks noChangeArrowheads="1"/>
          </p:cNvSpPr>
          <p:nvPr userDrawn="1"/>
        </p:nvSpPr>
        <p:spPr bwMode="auto">
          <a:xfrm>
            <a:off x="0" y="6116638"/>
            <a:ext cx="9144000" cy="741362"/>
          </a:xfrm>
          <a:prstGeom prst="rect">
            <a:avLst/>
          </a:prstGeom>
          <a:solidFill>
            <a:srgbClr val="3366CC"/>
          </a:solidFill>
          <a:ln w="9525">
            <a:noFill/>
            <a:miter lim="800000"/>
            <a:headEnd/>
            <a:tailEnd/>
          </a:ln>
          <a:effectLst/>
        </p:spPr>
        <p:txBody>
          <a:bodyPr wrap="none" anchor="ctr"/>
          <a:lstStyle/>
          <a:p>
            <a:pPr>
              <a:defRPr/>
            </a:pPr>
            <a:endParaRPr lang="el-GR"/>
          </a:p>
        </p:txBody>
      </p:sp>
      <p:sp>
        <p:nvSpPr>
          <p:cNvPr id="14" name="Rectangle 48"/>
          <p:cNvSpPr>
            <a:spLocks noChangeArrowheads="1"/>
          </p:cNvSpPr>
          <p:nvPr userDrawn="1"/>
        </p:nvSpPr>
        <p:spPr bwMode="auto">
          <a:xfrm>
            <a:off x="0" y="6070600"/>
            <a:ext cx="9144000" cy="55563"/>
          </a:xfrm>
          <a:prstGeom prst="rect">
            <a:avLst/>
          </a:prstGeom>
          <a:solidFill>
            <a:srgbClr val="FF9900"/>
          </a:solidFill>
          <a:ln w="9525">
            <a:solidFill>
              <a:srgbClr val="FF9900"/>
            </a:solidFill>
            <a:miter lim="800000"/>
            <a:headEnd/>
            <a:tailEnd/>
          </a:ln>
          <a:effectLst/>
        </p:spPr>
        <p:txBody>
          <a:bodyPr wrap="none" anchor="ctr"/>
          <a:lstStyle/>
          <a:p>
            <a:pPr>
              <a:defRPr/>
            </a:pPr>
            <a:endParaRPr lang="el-GR"/>
          </a:p>
        </p:txBody>
      </p:sp>
      <p:pic>
        <p:nvPicPr>
          <p:cNvPr id="15" name="Picture 50" descr="cedr"/>
          <p:cNvPicPr>
            <a:picLocks noChangeAspect="1" noChangeArrowheads="1"/>
          </p:cNvPicPr>
          <p:nvPr userDrawn="1"/>
        </p:nvPicPr>
        <p:blipFill>
          <a:blip r:embed="rId3" cstate="print"/>
          <a:srcRect/>
          <a:stretch>
            <a:fillRect/>
          </a:stretch>
        </p:blipFill>
        <p:spPr bwMode="auto">
          <a:xfrm>
            <a:off x="690563" y="6223000"/>
            <a:ext cx="854075" cy="519113"/>
          </a:xfrm>
          <a:prstGeom prst="rect">
            <a:avLst/>
          </a:prstGeom>
          <a:noFill/>
          <a:ln w="9525">
            <a:noFill/>
            <a:miter lim="800000"/>
            <a:headEnd/>
            <a:tailEnd/>
          </a:ln>
        </p:spPr>
      </p:pic>
      <p:pic>
        <p:nvPicPr>
          <p:cNvPr id="16" name="Picture 51" descr="ertrac"/>
          <p:cNvPicPr>
            <a:picLocks noChangeAspect="1" noChangeArrowheads="1"/>
          </p:cNvPicPr>
          <p:nvPr userDrawn="1"/>
        </p:nvPicPr>
        <p:blipFill>
          <a:blip r:embed="rId4" cstate="print"/>
          <a:srcRect/>
          <a:stretch>
            <a:fillRect/>
          </a:stretch>
        </p:blipFill>
        <p:spPr bwMode="auto">
          <a:xfrm>
            <a:off x="2230438" y="6207125"/>
            <a:ext cx="647700" cy="558800"/>
          </a:xfrm>
          <a:prstGeom prst="rect">
            <a:avLst/>
          </a:prstGeom>
          <a:noFill/>
          <a:ln w="9525">
            <a:noFill/>
            <a:miter lim="800000"/>
            <a:headEnd/>
            <a:tailEnd/>
          </a:ln>
        </p:spPr>
      </p:pic>
      <p:pic>
        <p:nvPicPr>
          <p:cNvPr id="18" name="Picture 53" descr="waterborne3"/>
          <p:cNvPicPr>
            <a:picLocks noChangeAspect="1" noChangeArrowheads="1"/>
          </p:cNvPicPr>
          <p:nvPr userDrawn="1"/>
        </p:nvPicPr>
        <p:blipFill>
          <a:blip r:embed="rId5" cstate="print"/>
          <a:srcRect/>
          <a:stretch>
            <a:fillRect/>
          </a:stretch>
        </p:blipFill>
        <p:spPr bwMode="auto">
          <a:xfrm>
            <a:off x="6218238" y="6183313"/>
            <a:ext cx="742950" cy="573087"/>
          </a:xfrm>
          <a:prstGeom prst="rect">
            <a:avLst/>
          </a:prstGeom>
          <a:noFill/>
          <a:ln w="9525">
            <a:noFill/>
            <a:miter lim="800000"/>
            <a:headEnd/>
            <a:tailEnd/>
          </a:ln>
        </p:spPr>
      </p:pic>
      <p:pic>
        <p:nvPicPr>
          <p:cNvPr id="19" name="Picture 54" descr="errac"/>
          <p:cNvPicPr>
            <a:picLocks noChangeAspect="1" noChangeArrowheads="1"/>
          </p:cNvPicPr>
          <p:nvPr userDrawn="1"/>
        </p:nvPicPr>
        <p:blipFill>
          <a:blip r:embed="rId6" cstate="print"/>
          <a:srcRect/>
          <a:stretch>
            <a:fillRect/>
          </a:stretch>
        </p:blipFill>
        <p:spPr bwMode="auto">
          <a:xfrm>
            <a:off x="4914900" y="6216650"/>
            <a:ext cx="744538" cy="547688"/>
          </a:xfrm>
          <a:prstGeom prst="rect">
            <a:avLst/>
          </a:prstGeom>
          <a:noFill/>
          <a:ln w="9525">
            <a:noFill/>
            <a:miter lim="800000"/>
            <a:headEnd/>
            <a:tailEnd/>
          </a:ln>
        </p:spPr>
      </p:pic>
      <p:pic>
        <p:nvPicPr>
          <p:cNvPr id="20" name="Picture 55" descr="logo_en"/>
          <p:cNvPicPr>
            <a:picLocks noChangeAspect="1" noChangeArrowheads="1"/>
          </p:cNvPicPr>
          <p:nvPr userDrawn="1"/>
        </p:nvPicPr>
        <p:blipFill>
          <a:blip r:embed="rId7" cstate="print"/>
          <a:srcRect/>
          <a:stretch>
            <a:fillRect/>
          </a:stretch>
        </p:blipFill>
        <p:spPr bwMode="auto">
          <a:xfrm>
            <a:off x="3511550" y="6153150"/>
            <a:ext cx="876300" cy="606425"/>
          </a:xfrm>
          <a:prstGeom prst="rect">
            <a:avLst/>
          </a:prstGeom>
          <a:noFill/>
          <a:ln w="9525">
            <a:noFill/>
            <a:miter lim="800000"/>
            <a:headEnd/>
            <a:tailEnd/>
          </a:ln>
        </p:spPr>
      </p:pic>
      <p:pic>
        <p:nvPicPr>
          <p:cNvPr id="21" name="Picture 56" descr="logo"/>
          <p:cNvPicPr>
            <a:picLocks noChangeAspect="1" noChangeArrowheads="1"/>
          </p:cNvPicPr>
          <p:nvPr userDrawn="1"/>
        </p:nvPicPr>
        <p:blipFill>
          <a:blip r:embed="rId8" cstate="print"/>
          <a:srcRect/>
          <a:stretch>
            <a:fillRect/>
          </a:stretch>
        </p:blipFill>
        <p:spPr bwMode="auto">
          <a:xfrm>
            <a:off x="7523163" y="6199188"/>
            <a:ext cx="1009650" cy="5556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4/27/2012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4/27/2012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4/27/2012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4/27/2012</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
        <p:nvSpPr>
          <p:cNvPr id="7" name="Line 15"/>
          <p:cNvSpPr>
            <a:spLocks noChangeShapeType="1"/>
          </p:cNvSpPr>
          <p:nvPr userDrawn="1"/>
        </p:nvSpPr>
        <p:spPr bwMode="auto">
          <a:xfrm>
            <a:off x="415925" y="950913"/>
            <a:ext cx="8582025" cy="0"/>
          </a:xfrm>
          <a:prstGeom prst="line">
            <a:avLst/>
          </a:prstGeom>
          <a:noFill/>
          <a:ln w="28575">
            <a:solidFill>
              <a:srgbClr val="FF9900"/>
            </a:solidFill>
            <a:round/>
            <a:headEnd/>
            <a:tailEnd/>
          </a:ln>
          <a:effectLst/>
        </p:spPr>
        <p:txBody>
          <a:bodyPr/>
          <a:lstStyle/>
          <a:p>
            <a:pPr>
              <a:defRPr/>
            </a:pPr>
            <a:endParaRPr lang="el-GR"/>
          </a:p>
        </p:txBody>
      </p:sp>
      <p:sp>
        <p:nvSpPr>
          <p:cNvPr id="8" name="Rectangle 16"/>
          <p:cNvSpPr>
            <a:spLocks noChangeArrowheads="1"/>
          </p:cNvSpPr>
          <p:nvPr userDrawn="1"/>
        </p:nvSpPr>
        <p:spPr bwMode="auto">
          <a:xfrm>
            <a:off x="0" y="6446838"/>
            <a:ext cx="9144000" cy="411162"/>
          </a:xfrm>
          <a:prstGeom prst="rect">
            <a:avLst/>
          </a:prstGeom>
          <a:solidFill>
            <a:srgbClr val="3366CC"/>
          </a:solidFill>
          <a:ln w="9525">
            <a:noFill/>
            <a:miter lim="800000"/>
            <a:headEnd/>
            <a:tailEnd/>
          </a:ln>
          <a:effectLst/>
        </p:spPr>
        <p:txBody>
          <a:bodyPr wrap="none" anchor="ctr"/>
          <a:lstStyle/>
          <a:p>
            <a:pPr>
              <a:defRPr/>
            </a:pPr>
            <a:endParaRPr lang="el-GR"/>
          </a:p>
        </p:txBody>
      </p:sp>
      <p:sp>
        <p:nvSpPr>
          <p:cNvPr id="9" name="Rectangle 17"/>
          <p:cNvSpPr>
            <a:spLocks noChangeArrowheads="1"/>
          </p:cNvSpPr>
          <p:nvPr userDrawn="1"/>
        </p:nvSpPr>
        <p:spPr bwMode="auto">
          <a:xfrm>
            <a:off x="0" y="6423025"/>
            <a:ext cx="9144000" cy="42863"/>
          </a:xfrm>
          <a:prstGeom prst="rect">
            <a:avLst/>
          </a:prstGeom>
          <a:solidFill>
            <a:srgbClr val="FF9900"/>
          </a:solidFill>
          <a:ln w="9525">
            <a:solidFill>
              <a:srgbClr val="FF9900"/>
            </a:solidFill>
            <a:miter lim="800000"/>
            <a:headEnd/>
            <a:tailEnd/>
          </a:ln>
          <a:effectLst/>
        </p:spPr>
        <p:txBody>
          <a:bodyPr wrap="none" anchor="ctr"/>
          <a:lstStyle/>
          <a:p>
            <a:pPr>
              <a:defRPr/>
            </a:pPr>
            <a:endParaRPr lang="el-GR"/>
          </a:p>
        </p:txBody>
      </p:sp>
      <p:sp>
        <p:nvSpPr>
          <p:cNvPr id="10" name="Rectangle 8"/>
          <p:cNvSpPr>
            <a:spLocks noChangeArrowheads="1"/>
          </p:cNvSpPr>
          <p:nvPr userDrawn="1"/>
        </p:nvSpPr>
        <p:spPr bwMode="auto">
          <a:xfrm>
            <a:off x="8829675" y="6516688"/>
            <a:ext cx="282575" cy="273050"/>
          </a:xfrm>
          <a:prstGeom prst="rect">
            <a:avLst/>
          </a:prstGeom>
          <a:noFill/>
          <a:ln w="15875">
            <a:noFill/>
            <a:miter lim="800000"/>
            <a:headEnd/>
            <a:tailEnd/>
          </a:ln>
          <a:effectLst/>
        </p:spPr>
        <p:txBody>
          <a:bodyPr wrap="none" lIns="36000" tIns="36000" rIns="36000" bIns="36000" anchor="ctr"/>
          <a:lstStyle/>
          <a:p>
            <a:pPr algn="r" eaLnBrk="0" hangingPunct="0">
              <a:lnSpc>
                <a:spcPct val="90000"/>
              </a:lnSpc>
              <a:defRPr/>
            </a:pPr>
            <a:fld id="{322A3CF2-DD83-467B-9BD6-342925807E4A}" type="slidenum">
              <a:rPr lang="de-DE" sz="1000" b="1">
                <a:solidFill>
                  <a:schemeClr val="bg1"/>
                </a:solidFill>
                <a:latin typeface="Arial" charset="0"/>
              </a:rPr>
              <a:pPr algn="r" eaLnBrk="0" hangingPunct="0">
                <a:lnSpc>
                  <a:spcPct val="90000"/>
                </a:lnSpc>
                <a:defRPr/>
              </a:pPr>
              <a:t>‹#›</a:t>
            </a:fld>
            <a:endParaRPr lang="de-DE" sz="1000">
              <a:solidFill>
                <a:schemeClr val="bg1"/>
              </a:solidFill>
              <a:latin typeface="Arial" charset="0"/>
            </a:endParaRPr>
          </a:p>
        </p:txBody>
      </p:sp>
      <p:pic>
        <p:nvPicPr>
          <p:cNvPr id="11" name="Picture 18" descr="tra2010"/>
          <p:cNvPicPr>
            <a:picLocks noChangeAspect="1" noChangeArrowheads="1"/>
          </p:cNvPicPr>
          <p:nvPr userDrawn="1"/>
        </p:nvPicPr>
        <p:blipFill>
          <a:blip r:embed="rId13" cstate="print"/>
          <a:srcRect/>
          <a:stretch>
            <a:fillRect/>
          </a:stretch>
        </p:blipFill>
        <p:spPr bwMode="auto">
          <a:xfrm>
            <a:off x="169863" y="6500813"/>
            <a:ext cx="652462" cy="309562"/>
          </a:xfrm>
          <a:prstGeom prst="rect">
            <a:avLst/>
          </a:prstGeom>
          <a:noFill/>
          <a:ln w="9525">
            <a:noFill/>
            <a:miter lim="800000"/>
            <a:headEnd/>
            <a:tailEnd/>
          </a:ln>
        </p:spPr>
      </p:pic>
      <p:sp>
        <p:nvSpPr>
          <p:cNvPr id="12" name="Text Box 20"/>
          <p:cNvSpPr txBox="1">
            <a:spLocks noChangeArrowheads="1"/>
          </p:cNvSpPr>
          <p:nvPr userDrawn="1"/>
        </p:nvSpPr>
        <p:spPr bwMode="auto">
          <a:xfrm>
            <a:off x="860425" y="6583363"/>
            <a:ext cx="5122863" cy="274637"/>
          </a:xfrm>
          <a:prstGeom prst="rect">
            <a:avLst/>
          </a:prstGeom>
          <a:noFill/>
          <a:ln w="9525" algn="ctr">
            <a:noFill/>
            <a:miter lim="800000"/>
            <a:headEnd/>
            <a:tailEnd/>
          </a:ln>
          <a:effectLst/>
        </p:spPr>
        <p:txBody>
          <a:bodyPr>
            <a:spAutoFit/>
          </a:bodyPr>
          <a:lstStyle/>
          <a:p>
            <a:pPr>
              <a:defRPr/>
            </a:pPr>
            <a:r>
              <a:rPr lang="en-US" sz="1200">
                <a:solidFill>
                  <a:schemeClr val="bg1"/>
                </a:solidFill>
                <a:latin typeface="Arial" charset="0"/>
              </a:rPr>
              <a:t>Transport Research Arena Europe 2012, Athens</a:t>
            </a: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gian@certh.gr" TargetMode="External"/><Relationship Id="rId2" Type="http://schemas.openxmlformats.org/officeDocument/2006/relationships/hyperlink" Target="mailto:gsigala@certh.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869950" y="1808691"/>
            <a:ext cx="7478713" cy="1470025"/>
          </a:xfrm>
        </p:spPr>
        <p:txBody>
          <a:bodyPr/>
          <a:lstStyle/>
          <a:p>
            <a:pPr algn="ctr" eaLnBrk="1" hangingPunct="1"/>
            <a:r>
              <a:rPr lang="fr-FR" sz="3600" dirty="0" smtClean="0">
                <a:effectLst>
                  <a:outerShdw blurRad="38100" dist="38100" dir="2700000" algn="tl">
                    <a:srgbClr val="000000">
                      <a:alpha val="43137"/>
                    </a:srgbClr>
                  </a:outerShdw>
                </a:effectLst>
              </a:rPr>
              <a:t>Conference Conclusions</a:t>
            </a:r>
          </a:p>
        </p:txBody>
      </p:sp>
      <p:sp>
        <p:nvSpPr>
          <p:cNvPr id="3075" name="Rectangle 5"/>
          <p:cNvSpPr>
            <a:spLocks noGrp="1" noChangeArrowheads="1"/>
          </p:cNvSpPr>
          <p:nvPr>
            <p:ph type="subTitle" idx="1"/>
          </p:nvPr>
        </p:nvSpPr>
        <p:spPr>
          <a:xfrm>
            <a:off x="1293284" y="3762374"/>
            <a:ext cx="6400800" cy="2206626"/>
          </a:xfrm>
        </p:spPr>
        <p:txBody>
          <a:bodyPr>
            <a:normAutofit fontScale="92500" lnSpcReduction="20000"/>
          </a:bodyPr>
          <a:lstStyle/>
          <a:p>
            <a:pPr marL="63500" eaLnBrk="1" hangingPunct="1">
              <a:defRPr/>
            </a:pPr>
            <a:r>
              <a:rPr lang="en-US" sz="2400" b="1" dirty="0" smtClean="0">
                <a:effectLst>
                  <a:outerShdw blurRad="38100" dist="38100" dir="2700000" algn="tl">
                    <a:srgbClr val="C0C0C0"/>
                  </a:outerShdw>
                </a:effectLst>
              </a:rPr>
              <a:t>Prof. George A. Giannopoulos</a:t>
            </a:r>
          </a:p>
          <a:p>
            <a:pPr marL="63500" eaLnBrk="1" hangingPunct="1">
              <a:defRPr/>
            </a:pPr>
            <a:r>
              <a:rPr lang="en-US" sz="2400" b="1" dirty="0" smtClean="0">
                <a:effectLst>
                  <a:outerShdw blurRad="38100" dist="38100" dir="2700000" algn="tl">
                    <a:srgbClr val="C0C0C0"/>
                  </a:outerShdw>
                </a:effectLst>
              </a:rPr>
              <a:t>Hellenic Institute of Transport (HIT)</a:t>
            </a:r>
          </a:p>
          <a:p>
            <a:pPr marL="63500" eaLnBrk="1" hangingPunct="1">
              <a:defRPr/>
            </a:pPr>
            <a:r>
              <a:rPr lang="en-US" sz="2400" b="1" dirty="0" smtClean="0">
                <a:effectLst>
                  <a:outerShdw blurRad="38100" dist="38100" dir="2700000" algn="tl">
                    <a:srgbClr val="C0C0C0"/>
                  </a:outerShdw>
                </a:effectLst>
              </a:rPr>
              <a:t>Center for Research and Technology Development Hellas (CERTH)   </a:t>
            </a:r>
          </a:p>
          <a:p>
            <a:pPr marL="63500" eaLnBrk="1" hangingPunct="1">
              <a:defRPr/>
            </a:pPr>
            <a:r>
              <a:rPr lang="en-US" sz="2400" b="1" dirty="0" smtClean="0">
                <a:effectLst>
                  <a:outerShdw blurRad="38100" dist="38100" dir="2700000" algn="tl">
                    <a:srgbClr val="C0C0C0"/>
                  </a:outerShdw>
                </a:effectLst>
                <a:hlinkClick r:id="rId2"/>
              </a:rPr>
              <a:t>E-mail:   </a:t>
            </a:r>
            <a:r>
              <a:rPr lang="en-US" sz="2400" b="1" dirty="0" smtClean="0">
                <a:effectLst>
                  <a:outerShdw blurRad="38100" dist="38100" dir="2700000" algn="tl">
                    <a:srgbClr val="C0C0C0"/>
                  </a:outerShdw>
                </a:effectLst>
                <a:hlinkClick r:id="rId3"/>
              </a:rPr>
              <a:t>ggian@certh.gr</a:t>
            </a:r>
            <a:endParaRPr lang="fr-FR" dirty="0" smtClean="0"/>
          </a:p>
          <a:p>
            <a:pPr eaLnBrk="1" hangingPunct="1"/>
            <a:r>
              <a:rPr lang="fr-FR" sz="1800" dirty="0" smtClean="0">
                <a:solidFill>
                  <a:schemeClr val="bg2"/>
                </a:solidFill>
              </a:rPr>
              <a:t/>
            </a:r>
            <a:br>
              <a:rPr lang="fr-FR" sz="1800" dirty="0" smtClean="0">
                <a:solidFill>
                  <a:schemeClr val="bg2"/>
                </a:solidFill>
              </a:rPr>
            </a:br>
            <a:r>
              <a:rPr lang="fr-FR" sz="1800" dirty="0" smtClean="0">
                <a:solidFill>
                  <a:schemeClr val="bg2"/>
                </a:solidFill>
              </a:rPr>
              <a:t>Institution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lstStyle/>
          <a:p>
            <a:r>
              <a:rPr lang="en-US" sz="4000" dirty="0" smtClean="0"/>
              <a:t>Sustainability</a:t>
            </a:r>
            <a:endParaRPr lang="fr-FR" dirty="0" smtClean="0"/>
          </a:p>
        </p:txBody>
      </p:sp>
      <p:sp>
        <p:nvSpPr>
          <p:cNvPr id="4099" name="Rectangle 3"/>
          <p:cNvSpPr>
            <a:spLocks noGrp="1" noChangeArrowheads="1"/>
          </p:cNvSpPr>
          <p:nvPr>
            <p:ph idx="1"/>
          </p:nvPr>
        </p:nvSpPr>
        <p:spPr>
          <a:xfrm>
            <a:off x="457200" y="1024467"/>
            <a:ext cx="8229600" cy="5284893"/>
          </a:xfrm>
        </p:spPr>
        <p:txBody>
          <a:bodyPr>
            <a:normAutofit fontScale="77500" lnSpcReduction="20000"/>
          </a:bodyPr>
          <a:lstStyle/>
          <a:p>
            <a:pPr eaLnBrk="1" hangingPunct="1">
              <a:buClr>
                <a:srgbClr val="4D4D4D"/>
              </a:buClr>
            </a:pPr>
            <a:r>
              <a:rPr lang="en-US" dirty="0" smtClean="0">
                <a:solidFill>
                  <a:srgbClr val="FFFF00"/>
                </a:solidFill>
              </a:rPr>
              <a:t>Sustainability can be: economic / Environmental / Social (human aspects etc – usually neglected)</a:t>
            </a:r>
          </a:p>
          <a:p>
            <a:pPr eaLnBrk="1" hangingPunct="1">
              <a:buClr>
                <a:srgbClr val="4D4D4D"/>
              </a:buClr>
            </a:pPr>
            <a:r>
              <a:rPr lang="en-US" dirty="0" smtClean="0">
                <a:solidFill>
                  <a:srgbClr val="FFFF00"/>
                </a:solidFill>
              </a:rPr>
              <a:t>By 2025 more than 11 billion trips / day (from 7.2 today) in urban areas by more than 4 billion urban dwellers – also 5 more billion cars... </a:t>
            </a:r>
          </a:p>
          <a:p>
            <a:pPr eaLnBrk="1" hangingPunct="1">
              <a:buClr>
                <a:srgbClr val="4D4D4D"/>
              </a:buClr>
            </a:pPr>
            <a:r>
              <a:rPr lang="en-US" dirty="0" smtClean="0"/>
              <a:t>In order to maintain current quality of urban life the doubling of PT use is necessary by 2025. This means tripling the PT ridership and reducing car use accordingly …  </a:t>
            </a:r>
          </a:p>
          <a:p>
            <a:pPr eaLnBrk="1" hangingPunct="1">
              <a:buClr>
                <a:srgbClr val="4D4D4D"/>
              </a:buClr>
            </a:pPr>
            <a:r>
              <a:rPr lang="en-US" dirty="0" smtClean="0">
                <a:solidFill>
                  <a:srgbClr val="FFFF00"/>
                </a:solidFill>
              </a:rPr>
              <a:t>Needed, an integrated approach including: </a:t>
            </a:r>
          </a:p>
          <a:p>
            <a:pPr eaLnBrk="1" hangingPunct="1">
              <a:buClr>
                <a:srgbClr val="4D4D4D"/>
              </a:buClr>
              <a:buNone/>
            </a:pPr>
            <a:r>
              <a:rPr lang="en-US" dirty="0" smtClean="0">
                <a:solidFill>
                  <a:srgbClr val="FFFF00"/>
                </a:solidFill>
              </a:rPr>
              <a:t>	lifestyle changes / innovation funding / new urban governance / new business culture / mobility management </a:t>
            </a:r>
          </a:p>
          <a:p>
            <a:pPr eaLnBrk="1" hangingPunct="1">
              <a:buClr>
                <a:srgbClr val="4D4D4D"/>
              </a:buClr>
            </a:pPr>
            <a:r>
              <a:rPr lang="en-US" dirty="0" smtClean="0"/>
              <a:t>Novel work presented on NH</a:t>
            </a:r>
            <a:r>
              <a:rPr lang="en-US" sz="1800" dirty="0" smtClean="0"/>
              <a:t>3</a:t>
            </a:r>
            <a:r>
              <a:rPr lang="en-US" dirty="0" smtClean="0"/>
              <a:t> absorption in future SCR technologies for diesel engines </a:t>
            </a:r>
          </a:p>
          <a:p>
            <a:pPr eaLnBrk="1" hangingPunct="1">
              <a:buClr>
                <a:srgbClr val="4D4D4D"/>
              </a:buClr>
            </a:pPr>
            <a:r>
              <a:rPr lang="en-US" dirty="0" smtClean="0">
                <a:solidFill>
                  <a:srgbClr val="FFFF00"/>
                </a:solidFill>
              </a:rPr>
              <a:t>40% of all transport related CO</a:t>
            </a:r>
            <a:r>
              <a:rPr lang="en-US" sz="2100" dirty="0" smtClean="0">
                <a:solidFill>
                  <a:srgbClr val="FFFF00"/>
                </a:solidFill>
              </a:rPr>
              <a:t>2</a:t>
            </a:r>
            <a:r>
              <a:rPr lang="en-US" dirty="0" smtClean="0">
                <a:solidFill>
                  <a:srgbClr val="FFFF00"/>
                </a:solidFill>
              </a:rPr>
              <a:t> is produced in cities.</a:t>
            </a:r>
          </a:p>
          <a:p>
            <a:pPr eaLnBrk="1" hangingPunct="1">
              <a:buClr>
                <a:srgbClr val="4D4D4D"/>
              </a:buClr>
            </a:pPr>
            <a:r>
              <a:rPr lang="en-US" dirty="0" smtClean="0"/>
              <a:t>Use of 2</a:t>
            </a:r>
            <a:r>
              <a:rPr lang="en-US" baseline="30000" dirty="0" smtClean="0"/>
              <a:t>nd</a:t>
            </a:r>
            <a:r>
              <a:rPr lang="en-US" dirty="0" smtClean="0"/>
              <a:t> generation vegetable oils and bio-fuels – increased diversification of bio-fuel blends.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lstStyle/>
          <a:p>
            <a:r>
              <a:rPr lang="en-US" sz="4000" dirty="0" smtClean="0"/>
              <a:t>Mobility and accessibility</a:t>
            </a:r>
            <a:endParaRPr lang="fr-FR" dirty="0" smtClean="0"/>
          </a:p>
        </p:txBody>
      </p:sp>
      <p:sp>
        <p:nvSpPr>
          <p:cNvPr id="4099" name="Rectangle 3"/>
          <p:cNvSpPr>
            <a:spLocks noGrp="1" noChangeArrowheads="1"/>
          </p:cNvSpPr>
          <p:nvPr>
            <p:ph idx="1"/>
          </p:nvPr>
        </p:nvSpPr>
        <p:spPr/>
        <p:txBody>
          <a:bodyPr>
            <a:normAutofit fontScale="70000" lnSpcReduction="20000"/>
          </a:bodyPr>
          <a:lstStyle/>
          <a:p>
            <a:pPr eaLnBrk="1" hangingPunct="1">
              <a:buClr>
                <a:srgbClr val="4D4D4D"/>
              </a:buClr>
            </a:pPr>
            <a:r>
              <a:rPr lang="en-US" dirty="0" smtClean="0">
                <a:solidFill>
                  <a:srgbClr val="FFFF00"/>
                </a:solidFill>
              </a:rPr>
              <a:t>One-stop-shop for mobility planning not yet possible because of issues with data availability – certification – liability. </a:t>
            </a:r>
          </a:p>
          <a:p>
            <a:pPr eaLnBrk="1" hangingPunct="1">
              <a:buClr>
                <a:srgbClr val="4D4D4D"/>
              </a:buClr>
            </a:pPr>
            <a:r>
              <a:rPr lang="en-US" dirty="0" smtClean="0"/>
              <a:t>Data collection (from end users / service providers / surrounding services) necessary –Key issue: data quality and interoperable formats. </a:t>
            </a:r>
          </a:p>
          <a:p>
            <a:pPr eaLnBrk="1" hangingPunct="1">
              <a:buClr>
                <a:srgbClr val="4D4D4D"/>
              </a:buClr>
            </a:pPr>
            <a:r>
              <a:rPr lang="en-US" dirty="0" smtClean="0">
                <a:solidFill>
                  <a:srgbClr val="FFFF00"/>
                </a:solidFill>
              </a:rPr>
              <a:t>Customer – led R&amp;D and design need to integrate entire systems (e.g. transport logistic  chains, transport networks) </a:t>
            </a:r>
          </a:p>
          <a:p>
            <a:pPr eaLnBrk="1" hangingPunct="1">
              <a:buClr>
                <a:srgbClr val="4D4D4D"/>
              </a:buClr>
            </a:pPr>
            <a:r>
              <a:rPr lang="en-US" dirty="0" smtClean="0"/>
              <a:t>Implementation of results crucial: Guidelines / standards / new improved services and products.</a:t>
            </a:r>
          </a:p>
          <a:p>
            <a:pPr eaLnBrk="1" hangingPunct="1">
              <a:buClr>
                <a:srgbClr val="4D4D4D"/>
              </a:buClr>
            </a:pPr>
            <a:r>
              <a:rPr lang="en-US" dirty="0" smtClean="0">
                <a:solidFill>
                  <a:srgbClr val="FFFF00"/>
                </a:solidFill>
              </a:rPr>
              <a:t>« Developing new rigid mobility products necessitates: integration / cooperation between developers/service providers/ end users.  </a:t>
            </a:r>
          </a:p>
          <a:p>
            <a:pPr eaLnBrk="1" hangingPunct="1">
              <a:buClr>
                <a:srgbClr val="4D4D4D"/>
              </a:buClr>
            </a:pPr>
            <a:r>
              <a:rPr lang="en-US" dirty="0" smtClean="0"/>
              <a:t>Mobility and accessibility information provision to the traveler necessary at real time and with emphasis on user needs.</a:t>
            </a:r>
          </a:p>
          <a:p>
            <a:pPr eaLnBrk="1" hangingPunct="1">
              <a:buClr>
                <a:srgbClr val="4D4D4D"/>
              </a:buClr>
            </a:pPr>
            <a:r>
              <a:rPr lang="en-US" dirty="0" smtClean="0">
                <a:solidFill>
                  <a:srgbClr val="FFFF00"/>
                </a:solidFill>
              </a:rPr>
              <a:t>Focus on influencing </a:t>
            </a:r>
            <a:r>
              <a:rPr lang="en-US" dirty="0" err="1" smtClean="0">
                <a:solidFill>
                  <a:srgbClr val="FFFF00"/>
                </a:solidFill>
              </a:rPr>
              <a:t>behaviour</a:t>
            </a:r>
            <a:r>
              <a:rPr lang="en-US" dirty="0" smtClean="0">
                <a:solidFill>
                  <a:srgbClr val="FFFF00"/>
                </a:solidFill>
              </a:rPr>
              <a:t> and effecting </a:t>
            </a:r>
            <a:r>
              <a:rPr lang="en-US" dirty="0" err="1" smtClean="0">
                <a:solidFill>
                  <a:srgbClr val="FFFF00"/>
                </a:solidFill>
              </a:rPr>
              <a:t>behavioural</a:t>
            </a:r>
            <a:r>
              <a:rPr lang="en-US" dirty="0" smtClean="0">
                <a:solidFill>
                  <a:srgbClr val="FFFF00"/>
                </a:solidFill>
              </a:rPr>
              <a:t> change.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normAutofit fontScale="90000"/>
          </a:bodyPr>
          <a:lstStyle/>
          <a:p>
            <a:r>
              <a:rPr lang="en-US" sz="4000" dirty="0" smtClean="0"/>
              <a:t>Policy making </a:t>
            </a:r>
            <a:br>
              <a:rPr lang="en-US" sz="4000" dirty="0" smtClean="0"/>
            </a:br>
            <a:endParaRPr lang="fr-FR" dirty="0" smtClean="0"/>
          </a:p>
        </p:txBody>
      </p:sp>
      <p:sp>
        <p:nvSpPr>
          <p:cNvPr id="4099" name="Rectangle 3"/>
          <p:cNvSpPr>
            <a:spLocks noGrp="1" noChangeArrowheads="1"/>
          </p:cNvSpPr>
          <p:nvPr>
            <p:ph idx="1"/>
          </p:nvPr>
        </p:nvSpPr>
        <p:spPr>
          <a:xfrm>
            <a:off x="457200" y="1185333"/>
            <a:ext cx="8229600" cy="5124027"/>
          </a:xfrm>
        </p:spPr>
        <p:txBody>
          <a:bodyPr>
            <a:normAutofit fontScale="70000" lnSpcReduction="20000"/>
          </a:bodyPr>
          <a:lstStyle/>
          <a:p>
            <a:r>
              <a:rPr lang="en-US" dirty="0" smtClean="0">
                <a:solidFill>
                  <a:srgbClr val="FFFF00"/>
                </a:solidFill>
              </a:rPr>
              <a:t>Focus on developing competitive rail freight and passenger services</a:t>
            </a:r>
          </a:p>
          <a:p>
            <a:pPr lvl="0"/>
            <a:r>
              <a:rPr lang="en-US" dirty="0" smtClean="0"/>
              <a:t>Create long term Roadmaps to achieve policy objectives and proceed with multiannual implementation periods and annual evaluation of progress. This also applies to R&amp;I ! </a:t>
            </a:r>
          </a:p>
          <a:p>
            <a:r>
              <a:rPr lang="en-GB" dirty="0" smtClean="0">
                <a:solidFill>
                  <a:srgbClr val="FFFF00"/>
                </a:solidFill>
              </a:rPr>
              <a:t>The 2011 transport White Paper foresees an enormous expansion of the role of rail in both passenger and freight traffic. To achieve this will require more attractive services at lower cost.</a:t>
            </a:r>
            <a:endParaRPr lang="el-GR" dirty="0" smtClean="0">
              <a:solidFill>
                <a:srgbClr val="FFFF00"/>
              </a:solidFill>
            </a:endParaRPr>
          </a:p>
          <a:p>
            <a:r>
              <a:rPr lang="en-GB" dirty="0" smtClean="0"/>
              <a:t>A level playing field is crucial to the success of rail; this means not just harmonising pricing rules across the modes but also harmonising legislation on issues such as working conditions and ensuring compliance. </a:t>
            </a:r>
            <a:endParaRPr lang="el-GR" dirty="0" smtClean="0"/>
          </a:p>
          <a:p>
            <a:pPr lvl="0"/>
            <a:r>
              <a:rPr lang="en-US" dirty="0" smtClean="0">
                <a:solidFill>
                  <a:srgbClr val="FFFF00"/>
                </a:solidFill>
              </a:rPr>
              <a:t>In creating the Single European Transport Area, special emphasis on eliminating regional differences in:</a:t>
            </a:r>
          </a:p>
          <a:p>
            <a:pPr lvl="1"/>
            <a:r>
              <a:rPr lang="en-US" dirty="0" smtClean="0">
                <a:solidFill>
                  <a:srgbClr val="FFFF00"/>
                </a:solidFill>
              </a:rPr>
              <a:t>transport related taxes; </a:t>
            </a:r>
          </a:p>
          <a:p>
            <a:pPr lvl="1"/>
            <a:r>
              <a:rPr lang="en-US" dirty="0" smtClean="0">
                <a:solidFill>
                  <a:srgbClr val="FFFF00"/>
                </a:solidFill>
              </a:rPr>
              <a:t>safety and security measures for freight and passenger  vehicles/vessels/trains </a:t>
            </a:r>
          </a:p>
          <a:p>
            <a:pPr lvl="1"/>
            <a:r>
              <a:rPr lang="en-US" dirty="0" smtClean="0">
                <a:solidFill>
                  <a:srgbClr val="FFFF00"/>
                </a:solidFill>
              </a:rPr>
              <a:t>effecting </a:t>
            </a:r>
            <a:r>
              <a:rPr lang="en-US" dirty="0" err="1" smtClean="0">
                <a:solidFill>
                  <a:srgbClr val="FFFF00"/>
                </a:solidFill>
              </a:rPr>
              <a:t>liberalisation</a:t>
            </a:r>
            <a:r>
              <a:rPr lang="en-US" dirty="0" smtClean="0">
                <a:solidFill>
                  <a:srgbClr val="FFFF00"/>
                </a:solidFill>
              </a:rPr>
              <a:t>  of the transport markets</a:t>
            </a:r>
            <a:endParaRPr lang="el-GR" dirty="0" smtClean="0">
              <a:solidFill>
                <a:srgbClr val="FFFF00"/>
              </a:solidFill>
            </a:endParaRPr>
          </a:p>
          <a:p>
            <a:pPr lvl="1"/>
            <a:r>
              <a:rPr lang="en-GB" dirty="0" smtClean="0">
                <a:solidFill>
                  <a:srgbClr val="FFFF00"/>
                </a:solidFill>
              </a:rPr>
              <a:t>training and education in the transport sector.</a:t>
            </a:r>
            <a:endParaRPr lang="fr-FR" dirty="0" smtClean="0">
              <a:solidFill>
                <a:srgbClr val="FFFF00"/>
              </a:solidFill>
            </a:endParaRPr>
          </a:p>
          <a:p>
            <a:pPr eaLnBrk="1" hangingPunct="1">
              <a:buClr>
                <a:srgbClr val="4D4D4D"/>
              </a:buClr>
            </a:pP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6346" y="0"/>
            <a:ext cx="8616950" cy="968375"/>
          </a:xfrm>
        </p:spPr>
        <p:txBody>
          <a:bodyPr>
            <a:normAutofit fontScale="90000"/>
          </a:bodyPr>
          <a:lstStyle/>
          <a:p>
            <a:r>
              <a:rPr lang="en-US" sz="4000" dirty="0" smtClean="0"/>
              <a:t/>
            </a:r>
            <a:br>
              <a:rPr lang="en-US" sz="4000" dirty="0" smtClean="0"/>
            </a:br>
            <a:r>
              <a:rPr lang="en-US" sz="4000" dirty="0" smtClean="0"/>
              <a:t>Managing traffic and </a:t>
            </a:r>
            <a:r>
              <a:rPr lang="en-US" sz="4000" dirty="0" err="1" smtClean="0"/>
              <a:t>optimising</a:t>
            </a:r>
            <a:r>
              <a:rPr lang="en-US" sz="4000" dirty="0" smtClean="0"/>
              <a:t> network capacities </a:t>
            </a:r>
            <a:br>
              <a:rPr lang="en-US" sz="4000" dirty="0" smtClean="0"/>
            </a:br>
            <a:endParaRPr lang="fr-FR" dirty="0" smtClean="0"/>
          </a:p>
        </p:txBody>
      </p:sp>
      <p:sp>
        <p:nvSpPr>
          <p:cNvPr id="4099" name="Rectangle 3"/>
          <p:cNvSpPr>
            <a:spLocks noGrp="1" noChangeArrowheads="1"/>
          </p:cNvSpPr>
          <p:nvPr>
            <p:ph idx="1"/>
          </p:nvPr>
        </p:nvSpPr>
        <p:spPr>
          <a:xfrm>
            <a:off x="457200" y="1066800"/>
            <a:ext cx="8229600" cy="5242560"/>
          </a:xfrm>
        </p:spPr>
        <p:txBody>
          <a:bodyPr>
            <a:normAutofit fontScale="77500" lnSpcReduction="20000"/>
          </a:bodyPr>
          <a:lstStyle/>
          <a:p>
            <a:pPr lvl="0"/>
            <a:r>
              <a:rPr lang="en-US" dirty="0" smtClean="0">
                <a:solidFill>
                  <a:srgbClr val="FFFF00"/>
                </a:solidFill>
              </a:rPr>
              <a:t>Network management a key feature in the future. Different mechanisms of network management presented;</a:t>
            </a:r>
            <a:endParaRPr lang="el-GR" dirty="0" smtClean="0">
              <a:solidFill>
                <a:srgbClr val="FFFF00"/>
              </a:solidFill>
            </a:endParaRPr>
          </a:p>
          <a:p>
            <a:pPr lvl="0"/>
            <a:r>
              <a:rPr lang="en-US" dirty="0" smtClean="0"/>
              <a:t>Network governance must be simplified and interlinked at European level; </a:t>
            </a:r>
          </a:p>
          <a:p>
            <a:pPr lvl="0"/>
            <a:r>
              <a:rPr lang="en-US" dirty="0" smtClean="0">
                <a:solidFill>
                  <a:srgbClr val="FFFF00"/>
                </a:solidFill>
              </a:rPr>
              <a:t>Different data transaction structures and their potential added value for network governance examined;</a:t>
            </a:r>
          </a:p>
          <a:p>
            <a:pPr lvl="0"/>
            <a:r>
              <a:rPr lang="en-GB" dirty="0" smtClean="0"/>
              <a:t>Good network governance relies on thorough monitoring and control;</a:t>
            </a:r>
            <a:endParaRPr lang="el-GR" dirty="0" smtClean="0"/>
          </a:p>
          <a:p>
            <a:pPr lvl="0"/>
            <a:r>
              <a:rPr lang="en-US" dirty="0" smtClean="0">
                <a:solidFill>
                  <a:srgbClr val="FFFF00"/>
                </a:solidFill>
              </a:rPr>
              <a:t>Increased added value from early private involvement;</a:t>
            </a:r>
            <a:endParaRPr lang="el-GR" dirty="0" smtClean="0">
              <a:solidFill>
                <a:srgbClr val="FFFF00"/>
              </a:solidFill>
            </a:endParaRPr>
          </a:p>
          <a:p>
            <a:pPr lvl="0"/>
            <a:r>
              <a:rPr lang="en-US" dirty="0" smtClean="0"/>
              <a:t>Contract flexibility and possibilities for intervention;</a:t>
            </a:r>
            <a:endParaRPr lang="el-GR" dirty="0" smtClean="0"/>
          </a:p>
          <a:p>
            <a:pPr lvl="0"/>
            <a:r>
              <a:rPr lang="en-US" dirty="0" smtClean="0">
                <a:solidFill>
                  <a:srgbClr val="FFFF00"/>
                </a:solidFill>
              </a:rPr>
              <a:t>Value in offering incentives to the construction industry;</a:t>
            </a:r>
          </a:p>
          <a:p>
            <a:pPr lvl="0"/>
            <a:r>
              <a:rPr lang="en-GB" sz="2900" dirty="0" smtClean="0"/>
              <a:t>Interconnectivity of different transport networks between modes and across national borders a key issue that calls for a more active role of the EU, and strategic policy decisions binding all member states; Interoperability in railway networks </a:t>
            </a:r>
          </a:p>
          <a:p>
            <a:pPr lvl="0"/>
            <a:r>
              <a:rPr lang="en-GB" sz="2900" dirty="0" smtClean="0">
                <a:solidFill>
                  <a:srgbClr val="FFFF00"/>
                </a:solidFill>
              </a:rPr>
              <a:t>Dynamic lane allocation for buses recommended. </a:t>
            </a:r>
            <a:endParaRPr lang="el-GR" sz="2900" dirty="0" smtClean="0">
              <a:solidFill>
                <a:srgbClr val="FFFF00"/>
              </a:solidFill>
            </a:endParaRPr>
          </a:p>
          <a:p>
            <a:pPr eaLnBrk="1" hangingPunct="1">
              <a:buClr>
                <a:srgbClr val="4D4D4D"/>
              </a:buClr>
            </a:pPr>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normAutofit fontScale="90000"/>
          </a:bodyPr>
          <a:lstStyle/>
          <a:p>
            <a:r>
              <a:rPr lang="en-US" sz="4000" dirty="0" smtClean="0"/>
              <a:t>User demand and </a:t>
            </a:r>
            <a:r>
              <a:rPr lang="en-US" sz="4000" dirty="0" err="1" smtClean="0"/>
              <a:t>behaviour</a:t>
            </a:r>
            <a:r>
              <a:rPr lang="en-US" sz="4000" dirty="0" smtClean="0"/>
              <a:t> </a:t>
            </a:r>
            <a:br>
              <a:rPr lang="en-US" sz="4000" dirty="0" smtClean="0"/>
            </a:br>
            <a:endParaRPr lang="fr-FR" dirty="0" smtClean="0"/>
          </a:p>
        </p:txBody>
      </p:sp>
      <p:sp>
        <p:nvSpPr>
          <p:cNvPr id="4099" name="Rectangle 3"/>
          <p:cNvSpPr>
            <a:spLocks noGrp="1" noChangeArrowheads="1"/>
          </p:cNvSpPr>
          <p:nvPr>
            <p:ph idx="1"/>
          </p:nvPr>
        </p:nvSpPr>
        <p:spPr>
          <a:xfrm>
            <a:off x="457200" y="1083733"/>
            <a:ext cx="8229600" cy="5225627"/>
          </a:xfrm>
        </p:spPr>
        <p:txBody>
          <a:bodyPr>
            <a:normAutofit fontScale="92500" lnSpcReduction="10000"/>
          </a:bodyPr>
          <a:lstStyle/>
          <a:p>
            <a:pPr lvl="0"/>
            <a:r>
              <a:rPr lang="en-GB" dirty="0" smtClean="0">
                <a:solidFill>
                  <a:srgbClr val="FFFF00"/>
                </a:solidFill>
              </a:rPr>
              <a:t>Over past 15 years car use by men aged 25-50 is declining. </a:t>
            </a:r>
          </a:p>
          <a:p>
            <a:pPr lvl="0"/>
            <a:r>
              <a:rPr lang="en-GB" dirty="0" smtClean="0">
                <a:solidFill>
                  <a:srgbClr val="FFFF00"/>
                </a:solidFill>
              </a:rPr>
              <a:t>Modal split increasingly related to land-use patterns.</a:t>
            </a:r>
            <a:endParaRPr lang="el-GR" dirty="0" smtClean="0">
              <a:solidFill>
                <a:srgbClr val="FFFF00"/>
              </a:solidFill>
            </a:endParaRPr>
          </a:p>
          <a:p>
            <a:pPr lvl="0"/>
            <a:r>
              <a:rPr lang="en-GB" dirty="0" smtClean="0"/>
              <a:t>Future ITS use likely to be rejected by the elderly, poorly educated, ethnic minority groups</a:t>
            </a:r>
            <a:endParaRPr lang="el-GR" dirty="0" smtClean="0"/>
          </a:p>
          <a:p>
            <a:pPr lvl="0"/>
            <a:r>
              <a:rPr lang="en-GB" dirty="0" smtClean="0">
                <a:solidFill>
                  <a:srgbClr val="FFFF00"/>
                </a:solidFill>
              </a:rPr>
              <a:t>For teenagers, the: gender, family status, parents’ occupation, influence trip making</a:t>
            </a:r>
            <a:endParaRPr lang="el-GR" dirty="0" smtClean="0">
              <a:solidFill>
                <a:srgbClr val="FFFF00"/>
              </a:solidFill>
            </a:endParaRPr>
          </a:p>
          <a:p>
            <a:pPr lvl="0"/>
            <a:r>
              <a:rPr lang="en-GB" dirty="0" smtClean="0"/>
              <a:t>General consensus on unacceptability of coercive measures or restrictions, to achieve behavioural change.</a:t>
            </a:r>
          </a:p>
          <a:p>
            <a:pPr lvl="0"/>
            <a:r>
              <a:rPr lang="en-GB" dirty="0" smtClean="0">
                <a:solidFill>
                  <a:srgbClr val="FFFF00"/>
                </a:solidFill>
              </a:rPr>
              <a:t>Behavioural issues not adequately covered </a:t>
            </a:r>
            <a:endParaRPr lang="el-GR" dirty="0" smtClean="0">
              <a:solidFill>
                <a:srgbClr val="FFFF00"/>
              </a:solidFill>
            </a:endParaRPr>
          </a:p>
          <a:p>
            <a:pPr eaLnBrk="1" hangingPunct="1">
              <a:buClr>
                <a:srgbClr val="4D4D4D"/>
              </a:buClr>
            </a:pPr>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normAutofit fontScale="90000"/>
          </a:bodyPr>
          <a:lstStyle/>
          <a:p>
            <a:r>
              <a:rPr lang="en-US" sz="4000" dirty="0" smtClean="0"/>
              <a:t>Security and Resilience </a:t>
            </a:r>
            <a:br>
              <a:rPr lang="en-US" sz="4000" dirty="0" smtClean="0"/>
            </a:br>
            <a:endParaRPr lang="fr-FR" dirty="0" smtClean="0"/>
          </a:p>
        </p:txBody>
      </p:sp>
      <p:sp>
        <p:nvSpPr>
          <p:cNvPr id="4099" name="Rectangle 3"/>
          <p:cNvSpPr>
            <a:spLocks noGrp="1" noChangeArrowheads="1"/>
          </p:cNvSpPr>
          <p:nvPr>
            <p:ph idx="1"/>
          </p:nvPr>
        </p:nvSpPr>
        <p:spPr/>
        <p:txBody>
          <a:bodyPr>
            <a:normAutofit lnSpcReduction="10000"/>
          </a:bodyPr>
          <a:lstStyle/>
          <a:p>
            <a:pPr>
              <a:buClr>
                <a:srgbClr val="4D4D4D"/>
              </a:buClr>
            </a:pPr>
            <a:r>
              <a:rPr lang="en-US" dirty="0" smtClean="0">
                <a:solidFill>
                  <a:srgbClr val="FFFF00"/>
                </a:solidFill>
              </a:rPr>
              <a:t>Railway and Maritime security a very important issue for the future</a:t>
            </a:r>
          </a:p>
          <a:p>
            <a:pPr>
              <a:buClr>
                <a:srgbClr val="4D4D4D"/>
              </a:buClr>
            </a:pPr>
            <a:r>
              <a:rPr lang="en-US" dirty="0" smtClean="0"/>
              <a:t>Mitigating the effects of unexpected events on the railways (e.g. suicide attempts, strikes, etc)</a:t>
            </a:r>
          </a:p>
          <a:p>
            <a:pPr>
              <a:buClr>
                <a:srgbClr val="4D4D4D"/>
              </a:buClr>
            </a:pPr>
            <a:r>
              <a:rPr lang="en-US" dirty="0" smtClean="0">
                <a:solidFill>
                  <a:srgbClr val="FFFF00"/>
                </a:solidFill>
              </a:rPr>
              <a:t>Security of the total (multimodal) supply chain for global transport is an urgent issue requiring efforts on global harmonization and standardization / enhanced cooperation between private stakeholders and government services, etc. </a:t>
            </a:r>
          </a:p>
          <a:p>
            <a:pPr>
              <a:buClr>
                <a:srgbClr val="4D4D4D"/>
              </a:buClr>
            </a:pPr>
            <a:r>
              <a:rPr lang="en-US" dirty="0" smtClean="0"/>
              <a:t> </a:t>
            </a:r>
          </a:p>
          <a:p>
            <a:pPr eaLnBrk="1" hangingPunct="1">
              <a:buClr>
                <a:srgbClr val="4D4D4D"/>
              </a:buClr>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normAutofit fontScale="90000"/>
          </a:bodyPr>
          <a:lstStyle/>
          <a:p>
            <a:r>
              <a:rPr lang="en-US" sz="4000" dirty="0" smtClean="0"/>
              <a:t>Societal and gender issues </a:t>
            </a:r>
            <a:br>
              <a:rPr lang="en-US" sz="4000" dirty="0" smtClean="0"/>
            </a:br>
            <a:endParaRPr lang="fr-FR" dirty="0" smtClean="0"/>
          </a:p>
        </p:txBody>
      </p:sp>
      <p:sp>
        <p:nvSpPr>
          <p:cNvPr id="4099" name="Rectangle 3"/>
          <p:cNvSpPr>
            <a:spLocks noGrp="1" noChangeArrowheads="1"/>
          </p:cNvSpPr>
          <p:nvPr>
            <p:ph idx="1"/>
          </p:nvPr>
        </p:nvSpPr>
        <p:spPr/>
        <p:txBody>
          <a:bodyPr/>
          <a:lstStyle/>
          <a:p>
            <a:pPr eaLnBrk="1" hangingPunct="1">
              <a:buClr>
                <a:srgbClr val="4D4D4D"/>
              </a:buClr>
            </a:pPr>
            <a:r>
              <a:rPr lang="en-US" dirty="0" smtClean="0">
                <a:solidFill>
                  <a:srgbClr val="FFFF00"/>
                </a:solidFill>
              </a:rPr>
              <a:t>Societal impacts must be considered at all cases of new system introduction;</a:t>
            </a:r>
          </a:p>
          <a:p>
            <a:pPr eaLnBrk="1" hangingPunct="1">
              <a:buClr>
                <a:srgbClr val="4D4D4D"/>
              </a:buClr>
            </a:pPr>
            <a:r>
              <a:rPr lang="en-US" dirty="0" err="1" smtClean="0"/>
              <a:t>Behavioural</a:t>
            </a:r>
            <a:r>
              <a:rPr lang="en-US" dirty="0" smtClean="0"/>
              <a:t> change policies and models must be linked to societal needs and wants;</a:t>
            </a:r>
          </a:p>
          <a:p>
            <a:pPr eaLnBrk="1" hangingPunct="1">
              <a:buClr>
                <a:srgbClr val="4D4D4D"/>
              </a:buClr>
            </a:pPr>
            <a:r>
              <a:rPr lang="en-US" dirty="0" smtClean="0">
                <a:solidFill>
                  <a:srgbClr val="FFFF00"/>
                </a:solidFill>
              </a:rPr>
              <a:t>Gender issues still exist in certain transport operation domains;</a:t>
            </a:r>
          </a:p>
          <a:p>
            <a:pPr eaLnBrk="1" hangingPunct="1">
              <a:buClr>
                <a:srgbClr val="4D4D4D"/>
              </a:buClr>
            </a:pPr>
            <a:r>
              <a:rPr lang="en-US" dirty="0" smtClean="0"/>
              <a:t>Societal issues important in developing new infrastructures.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normAutofit fontScale="90000"/>
          </a:bodyPr>
          <a:lstStyle/>
          <a:p>
            <a:r>
              <a:rPr lang="en-US" sz="4000" dirty="0" smtClean="0"/>
              <a:t>International cooperation </a:t>
            </a:r>
            <a:br>
              <a:rPr lang="en-US" sz="4000" dirty="0" smtClean="0"/>
            </a:br>
            <a:endParaRPr lang="fr-FR" dirty="0" smtClean="0"/>
          </a:p>
        </p:txBody>
      </p:sp>
      <p:sp>
        <p:nvSpPr>
          <p:cNvPr id="4099" name="Rectangle 3"/>
          <p:cNvSpPr>
            <a:spLocks noGrp="1" noChangeArrowheads="1"/>
          </p:cNvSpPr>
          <p:nvPr>
            <p:ph idx="1"/>
          </p:nvPr>
        </p:nvSpPr>
        <p:spPr>
          <a:xfrm>
            <a:off x="457200" y="1303867"/>
            <a:ext cx="8229600" cy="5005493"/>
          </a:xfrm>
        </p:spPr>
        <p:txBody>
          <a:bodyPr>
            <a:normAutofit fontScale="77500" lnSpcReduction="20000"/>
          </a:bodyPr>
          <a:lstStyle/>
          <a:p>
            <a:pPr eaLnBrk="1" hangingPunct="1">
              <a:buClr>
                <a:srgbClr val="4D4D4D"/>
              </a:buClr>
            </a:pPr>
            <a:r>
              <a:rPr lang="en-US" dirty="0" smtClean="0">
                <a:solidFill>
                  <a:srgbClr val="FFFF00"/>
                </a:solidFill>
              </a:rPr>
              <a:t>Importance and relevance of international cooperation in transport research is now well established and many initiatives exist or are on the way;</a:t>
            </a:r>
          </a:p>
          <a:p>
            <a:pPr>
              <a:buClr>
                <a:srgbClr val="4D4D4D"/>
              </a:buClr>
            </a:pPr>
            <a:r>
              <a:rPr lang="en-US" dirty="0" smtClean="0"/>
              <a:t>Need to make these initiatives more accessible  and visible to individual researchers;</a:t>
            </a:r>
          </a:p>
          <a:p>
            <a:pPr>
              <a:buClr>
                <a:srgbClr val="4D4D4D"/>
              </a:buClr>
            </a:pPr>
            <a:r>
              <a:rPr lang="en-US" dirty="0" smtClean="0">
                <a:solidFill>
                  <a:srgbClr val="FFFF00"/>
                </a:solidFill>
              </a:rPr>
              <a:t>A strategic partnership of the EU with the US is forming in transport research;</a:t>
            </a:r>
          </a:p>
          <a:p>
            <a:pPr>
              <a:buClr>
                <a:srgbClr val="4D4D4D"/>
              </a:buClr>
            </a:pPr>
            <a:r>
              <a:rPr lang="en-US" dirty="0" smtClean="0"/>
              <a:t>Other priorities for the EU:</a:t>
            </a:r>
          </a:p>
          <a:p>
            <a:pPr lvl="1">
              <a:buClr>
                <a:srgbClr val="4D4D4D"/>
              </a:buClr>
              <a:buFont typeface="Wingdings" pitchFamily="2" charset="2"/>
              <a:buChar char="Ø"/>
            </a:pPr>
            <a:r>
              <a:rPr lang="en-US" dirty="0" smtClean="0"/>
              <a:t>BRICS </a:t>
            </a:r>
          </a:p>
          <a:p>
            <a:pPr lvl="1">
              <a:buClr>
                <a:srgbClr val="4D4D4D"/>
              </a:buClr>
              <a:buFont typeface="Wingdings" pitchFamily="2" charset="2"/>
              <a:buChar char="Ø"/>
            </a:pPr>
            <a:r>
              <a:rPr lang="en-US" dirty="0" smtClean="0"/>
              <a:t>Mediterranean cooperation counties</a:t>
            </a:r>
          </a:p>
          <a:p>
            <a:pPr lvl="1">
              <a:buClr>
                <a:srgbClr val="4D4D4D"/>
              </a:buClr>
              <a:buFont typeface="Wingdings" pitchFamily="2" charset="2"/>
              <a:buChar char="Ø"/>
            </a:pPr>
            <a:r>
              <a:rPr lang="en-US" dirty="0" smtClean="0"/>
              <a:t>Japan </a:t>
            </a:r>
          </a:p>
          <a:p>
            <a:pPr>
              <a:buClr>
                <a:srgbClr val="4D4D4D"/>
              </a:buClr>
            </a:pPr>
            <a:r>
              <a:rPr lang="en-US" dirty="0" smtClean="0">
                <a:solidFill>
                  <a:srgbClr val="FFFF00"/>
                </a:solidFill>
              </a:rPr>
              <a:t>A tri-lateral cooperation initiative between EU (DG INFSO), US, and Japan currently on-going.</a:t>
            </a:r>
          </a:p>
          <a:p>
            <a:pPr>
              <a:buClr>
                <a:srgbClr val="4D4D4D"/>
              </a:buClr>
            </a:pPr>
            <a:r>
              <a:rPr lang="en-US" dirty="0" smtClean="0"/>
              <a:t>Transport appears prominently in all major research work </a:t>
            </a:r>
            <a:r>
              <a:rPr lang="en-US" dirty="0" err="1" smtClean="0"/>
              <a:t>programmes</a:t>
            </a:r>
            <a:r>
              <a:rPr lang="en-US" dirty="0" smtClean="0"/>
              <a:t> around the world but not a uniform frame for int’l cooperation yet. This should be the long term goal.</a:t>
            </a:r>
          </a:p>
          <a:p>
            <a:pPr eaLnBrk="1" hangingPunct="1">
              <a:buClr>
                <a:srgbClr val="4D4D4D"/>
              </a:buCl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lstStyle/>
          <a:p>
            <a:pPr eaLnBrk="1" hangingPunct="1"/>
            <a:r>
              <a:rPr lang="fr-FR" dirty="0" smtClean="0"/>
              <a:t>In conclusion … </a:t>
            </a:r>
          </a:p>
        </p:txBody>
      </p:sp>
      <p:sp>
        <p:nvSpPr>
          <p:cNvPr id="4099" name="Rectangle 3"/>
          <p:cNvSpPr>
            <a:spLocks noGrp="1" noChangeArrowheads="1"/>
          </p:cNvSpPr>
          <p:nvPr>
            <p:ph idx="1"/>
          </p:nvPr>
        </p:nvSpPr>
        <p:spPr>
          <a:xfrm>
            <a:off x="457200" y="1066800"/>
            <a:ext cx="8229600" cy="5242560"/>
          </a:xfrm>
        </p:spPr>
        <p:txBody>
          <a:bodyPr>
            <a:normAutofit fontScale="77500" lnSpcReduction="20000"/>
          </a:bodyPr>
          <a:lstStyle/>
          <a:p>
            <a:pPr algn="just" eaLnBrk="1" hangingPunct="1">
              <a:buClr>
                <a:srgbClr val="4D4D4D"/>
              </a:buClr>
              <a:buNone/>
            </a:pPr>
            <a:r>
              <a:rPr lang="en-US" dirty="0" smtClean="0"/>
              <a:t>	</a:t>
            </a:r>
            <a:r>
              <a:rPr lang="en-US" dirty="0" smtClean="0">
                <a:solidFill>
                  <a:srgbClr val="FFFF00"/>
                </a:solidFill>
                <a:effectLst>
                  <a:outerShdw blurRad="38100" dist="38100" dir="2700000" algn="tl">
                    <a:srgbClr val="000000">
                      <a:alpha val="43137"/>
                    </a:srgbClr>
                  </a:outerShdw>
                </a:effectLst>
              </a:rPr>
              <a:t>This Conference showed over its multitude of Sessions and discussion </a:t>
            </a:r>
            <a:r>
              <a:rPr lang="en-US" dirty="0" err="1" smtClean="0">
                <a:solidFill>
                  <a:srgbClr val="FFFF00"/>
                </a:solidFill>
                <a:effectLst>
                  <a:outerShdw blurRad="38100" dist="38100" dir="2700000" algn="tl">
                    <a:srgbClr val="000000">
                      <a:alpha val="43137"/>
                    </a:srgbClr>
                  </a:outerShdw>
                </a:effectLst>
              </a:rPr>
              <a:t>fora</a:t>
            </a:r>
            <a:r>
              <a:rPr lang="en-US" dirty="0" smtClean="0">
                <a:solidFill>
                  <a:srgbClr val="FFFF00"/>
                </a:solidFill>
                <a:effectLst>
                  <a:outerShdw blurRad="38100" dist="38100" dir="2700000" algn="tl">
                    <a:srgbClr val="000000">
                      <a:alpha val="43137"/>
                    </a:srgbClr>
                  </a:outerShdw>
                </a:effectLst>
              </a:rPr>
              <a:t> that there is a wealth of innovation being produced in all fields of transport, globally and in Europe.  </a:t>
            </a:r>
          </a:p>
          <a:p>
            <a:pPr eaLnBrk="1" hangingPunct="1">
              <a:buClr>
                <a:srgbClr val="4D4D4D"/>
              </a:buClr>
              <a:buNone/>
            </a:pPr>
            <a:endParaRPr lang="en-US" dirty="0" smtClean="0">
              <a:solidFill>
                <a:srgbClr val="FFFF00"/>
              </a:solidFill>
              <a:effectLst>
                <a:outerShdw blurRad="38100" dist="38100" dir="2700000" algn="tl">
                  <a:srgbClr val="000000">
                    <a:alpha val="43137"/>
                  </a:srgbClr>
                </a:outerShdw>
              </a:effectLst>
            </a:endParaRPr>
          </a:p>
          <a:p>
            <a:pPr eaLnBrk="1" hangingPunct="1">
              <a:buClr>
                <a:srgbClr val="4D4D4D"/>
              </a:buClr>
              <a:buNone/>
            </a:pPr>
            <a:r>
              <a:rPr lang="en-US" dirty="0" smtClean="0"/>
              <a:t>	Paraphrasing the words of Thomas Edison, mentioned in the opening session by Innovation Commissioner Quinn, we can say that: </a:t>
            </a:r>
          </a:p>
          <a:p>
            <a:pPr algn="ctr">
              <a:buClr>
                <a:srgbClr val="4D4D4D"/>
              </a:buClr>
              <a:buNone/>
            </a:pPr>
            <a:r>
              <a:rPr lang="en-US" dirty="0" smtClean="0"/>
              <a:t>	</a:t>
            </a:r>
            <a:r>
              <a:rPr lang="en-US" b="1" dirty="0" smtClean="0">
                <a:solidFill>
                  <a:srgbClr val="FFFF00"/>
                </a:solidFill>
                <a:effectLst>
                  <a:outerShdw blurRad="38100" dist="38100" dir="2700000" algn="tl">
                    <a:srgbClr val="000000">
                      <a:alpha val="43137"/>
                    </a:srgbClr>
                  </a:outerShdw>
                </a:effectLst>
              </a:rPr>
              <a:t>If we, literally, implemented in real life the innovative results of all the research work we are capable of, in the field of Transport, we would astound ourselves !</a:t>
            </a:r>
          </a:p>
          <a:p>
            <a:pPr eaLnBrk="1" hangingPunct="1">
              <a:buClr>
                <a:srgbClr val="4D4D4D"/>
              </a:buClr>
              <a:buNone/>
            </a:pPr>
            <a:r>
              <a:rPr lang="en-US" dirty="0" smtClean="0"/>
              <a:t>	</a:t>
            </a:r>
          </a:p>
          <a:p>
            <a:pPr algn="ctr" eaLnBrk="1" hangingPunct="1">
              <a:buClr>
                <a:srgbClr val="4D4D4D"/>
              </a:buClr>
              <a:buNone/>
            </a:pPr>
            <a:r>
              <a:rPr lang="en-US" dirty="0" smtClean="0"/>
              <a:t>	What is now basically needed, is:</a:t>
            </a:r>
          </a:p>
          <a:p>
            <a:pPr algn="ctr" eaLnBrk="1" hangingPunct="1">
              <a:buClr>
                <a:srgbClr val="4D4D4D"/>
              </a:buClr>
              <a:buNone/>
            </a:pPr>
            <a:r>
              <a:rPr lang="en-US" b="1" i="1" dirty="0" smtClean="0">
                <a:solidFill>
                  <a:srgbClr val="FFFF00"/>
                </a:solidFill>
                <a:effectLst>
                  <a:outerShdw blurRad="38100" dist="38100" dir="2700000" algn="tl">
                    <a:srgbClr val="000000">
                      <a:alpha val="43137"/>
                    </a:srgbClr>
                  </a:outerShdw>
                </a:effectLst>
              </a:rPr>
              <a:t>Large scale deployment of new systems, </a:t>
            </a:r>
          </a:p>
          <a:p>
            <a:pPr algn="ctr" eaLnBrk="1" hangingPunct="1">
              <a:buClr>
                <a:srgbClr val="4D4D4D"/>
              </a:buClr>
              <a:buNone/>
            </a:pPr>
            <a:r>
              <a:rPr lang="en-US" b="1" i="1" dirty="0" smtClean="0">
                <a:solidFill>
                  <a:srgbClr val="FFFF00"/>
                </a:solidFill>
                <a:effectLst>
                  <a:outerShdw blurRad="38100" dist="38100" dir="2700000" algn="tl">
                    <a:srgbClr val="000000">
                      <a:alpha val="43137"/>
                    </a:srgbClr>
                  </a:outerShdw>
                </a:effectLst>
              </a:rPr>
              <a:t>services, technologies, and infrastructures </a:t>
            </a:r>
          </a:p>
          <a:p>
            <a:pPr algn="ctr" eaLnBrk="1" hangingPunct="1">
              <a:buClr>
                <a:srgbClr val="4D4D4D"/>
              </a:buClr>
              <a:buNone/>
            </a:pPr>
            <a:r>
              <a:rPr lang="en-US" b="1" i="1" dirty="0" smtClean="0">
                <a:solidFill>
                  <a:srgbClr val="FFFF00"/>
                </a:solidFill>
                <a:effectLst>
                  <a:outerShdw blurRad="38100" dist="38100" dir="2700000" algn="tl">
                    <a:srgbClr val="000000">
                      <a:alpha val="43137"/>
                    </a:srgbClr>
                  </a:outerShdw>
                </a:effectLst>
              </a:rPr>
              <a:t>that fit around </a:t>
            </a:r>
          </a:p>
          <a:p>
            <a:pPr algn="ctr" eaLnBrk="1" hangingPunct="1">
              <a:buClr>
                <a:srgbClr val="4D4D4D"/>
              </a:buClr>
              <a:buNone/>
            </a:pPr>
            <a:r>
              <a:rPr lang="en-US" b="1" i="1" dirty="0" smtClean="0">
                <a:solidFill>
                  <a:srgbClr val="FFFF00"/>
                </a:solidFill>
                <a:effectLst>
                  <a:outerShdw blurRad="38100" dist="38100" dir="2700000" algn="tl">
                    <a:srgbClr val="000000">
                      <a:alpha val="43137"/>
                    </a:srgbClr>
                  </a:outerShdw>
                </a:effectLst>
              </a:rPr>
              <a:t>human needs and societal challenges. </a:t>
            </a:r>
          </a:p>
          <a:p>
            <a:pPr eaLnBrk="1" hangingPunct="1">
              <a:buClr>
                <a:srgbClr val="4D4D4D"/>
              </a:buCl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lstStyle/>
          <a:p>
            <a:pPr eaLnBrk="1" hangingPunct="1"/>
            <a:endParaRPr lang="fr-FR" dirty="0" smtClean="0"/>
          </a:p>
        </p:txBody>
      </p:sp>
      <p:sp>
        <p:nvSpPr>
          <p:cNvPr id="4099" name="Rectangle 3"/>
          <p:cNvSpPr>
            <a:spLocks noGrp="1" noChangeArrowheads="1"/>
          </p:cNvSpPr>
          <p:nvPr>
            <p:ph idx="1"/>
          </p:nvPr>
        </p:nvSpPr>
        <p:spPr/>
        <p:txBody>
          <a:bodyPr/>
          <a:lstStyle/>
          <a:p>
            <a:pPr eaLnBrk="1" hangingPunct="1">
              <a:buClr>
                <a:srgbClr val="4D4D4D"/>
              </a:buClr>
            </a:pPr>
            <a:endParaRPr lang="fr-FR" dirty="0" smtClean="0"/>
          </a:p>
          <a:p>
            <a:pPr eaLnBrk="1" hangingPunct="1">
              <a:buClr>
                <a:srgbClr val="4D4D4D"/>
              </a:buClr>
            </a:pPr>
            <a:endParaRPr lang="fr-FR" dirty="0" smtClean="0"/>
          </a:p>
          <a:p>
            <a:pPr algn="ctr" eaLnBrk="1" hangingPunct="1">
              <a:buClr>
                <a:srgbClr val="4D4D4D"/>
              </a:buClr>
              <a:buNone/>
            </a:pPr>
            <a:r>
              <a:rPr lang="fr-FR" sz="4000" b="1" i="1" dirty="0" smtClean="0">
                <a:solidFill>
                  <a:srgbClr val="FFFF00"/>
                </a:solidFill>
                <a:effectLst>
                  <a:outerShdw blurRad="38100" dist="38100" dir="2700000" algn="tl">
                    <a:srgbClr val="000000">
                      <a:alpha val="43137"/>
                    </a:srgbClr>
                  </a:outerShdw>
                </a:effectLst>
              </a:rPr>
              <a:t>	THANK   YOU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8847667" cy="1143000"/>
          </a:xfrm>
        </p:spPr>
        <p:txBody>
          <a:bodyPr>
            <a:noAutofit/>
          </a:bodyPr>
          <a:lstStyle/>
          <a:p>
            <a:pPr algn="l" eaLnBrk="1" hangingPunct="1"/>
            <a:r>
              <a:rPr lang="en-US" sz="2800" u="sng" dirty="0" smtClean="0"/>
              <a:t>TRA 2012 </a:t>
            </a:r>
            <a:r>
              <a:rPr lang="en-US" sz="2800" dirty="0" smtClean="0"/>
              <a:t>:  	A turning point that will define          			future trends … </a:t>
            </a:r>
          </a:p>
        </p:txBody>
      </p:sp>
      <p:sp>
        <p:nvSpPr>
          <p:cNvPr id="4099" name="Rectangle 3"/>
          <p:cNvSpPr>
            <a:spLocks noGrp="1" noChangeArrowheads="1"/>
          </p:cNvSpPr>
          <p:nvPr>
            <p:ph idx="1"/>
          </p:nvPr>
        </p:nvSpPr>
        <p:spPr>
          <a:xfrm>
            <a:off x="491067" y="1066801"/>
            <a:ext cx="8229600" cy="3937000"/>
          </a:xfrm>
        </p:spPr>
        <p:txBody>
          <a:bodyPr>
            <a:normAutofit/>
          </a:bodyPr>
          <a:lstStyle/>
          <a:p>
            <a:pPr eaLnBrk="1" hangingPunct="1">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Adopted a multimodal approach (all surface modes considered throughout themes and sessions);</a:t>
            </a:r>
          </a:p>
          <a:p>
            <a:pPr eaLnBrk="1" hangingPunct="1">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Considered cross cutting issues in a horizontal sense;</a:t>
            </a:r>
          </a:p>
          <a:p>
            <a:pPr eaLnBrk="1" hangingPunct="1">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Highlighted the challenges to society;</a:t>
            </a:r>
          </a:p>
          <a:p>
            <a:pPr eaLnBrk="1" hangingPunct="1">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Addressed transport in the context of the economic challenges facing Europe and the world;</a:t>
            </a:r>
          </a:p>
          <a:p>
            <a:pPr eaLnBrk="1" hangingPunct="1">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Encouraged with many concrete steps the participation of the young generation of researchers;</a:t>
            </a:r>
          </a:p>
          <a:p>
            <a:pPr eaLnBrk="1" hangingPunct="1">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Opened up to world participation; </a:t>
            </a:r>
          </a:p>
          <a:p>
            <a:pPr eaLnBrk="1" hangingPunct="1">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Created prominent links with other world class Conferences; </a:t>
            </a:r>
          </a:p>
          <a:p>
            <a:pPr>
              <a:buClr>
                <a:srgbClr val="4D4D4D"/>
              </a:buClr>
            </a:pPr>
            <a:r>
              <a:rPr lang="en-US" sz="2000" b="1" dirty="0" smtClean="0">
                <a:solidFill>
                  <a:schemeClr val="accent1">
                    <a:lumMod val="60000"/>
                    <a:lumOff val="40000"/>
                  </a:schemeClr>
                </a:solidFill>
                <a:effectLst>
                  <a:outerShdw blurRad="38100" dist="38100" dir="2700000" algn="tl">
                    <a:srgbClr val="000000">
                      <a:alpha val="43137"/>
                    </a:srgbClr>
                  </a:outerShdw>
                </a:effectLst>
              </a:rPr>
              <a:t>Exceeded all expectations in terms of participation.    </a:t>
            </a:r>
          </a:p>
        </p:txBody>
      </p:sp>
      <p:sp>
        <p:nvSpPr>
          <p:cNvPr id="4" name="Rectangle 3"/>
          <p:cNvSpPr/>
          <p:nvPr/>
        </p:nvSpPr>
        <p:spPr>
          <a:xfrm>
            <a:off x="558801" y="5164668"/>
            <a:ext cx="8398933" cy="954107"/>
          </a:xfrm>
          <a:prstGeom prst="rect">
            <a:avLst/>
          </a:prstGeom>
        </p:spPr>
        <p:txBody>
          <a:bodyPr wrap="square">
            <a:spAutoFit/>
          </a:bodyPr>
          <a:lstStyle/>
          <a:p>
            <a:r>
              <a:rPr lang="en-US" sz="2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The TRA 2012 in Athens has been for all of us a challenge and a reward … </a:t>
            </a:r>
            <a:endParaRPr lang="el-GR" sz="28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a:stCxn id="4" idx="2"/>
          </p:cNvCxnSpPr>
          <p:nvPr/>
        </p:nvCxnSpPr>
        <p:spPr>
          <a:xfrm flipH="1">
            <a:off x="3812146" y="3103806"/>
            <a:ext cx="759854" cy="360611"/>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2"/>
          </p:cNvCxnSpPr>
          <p:nvPr/>
        </p:nvCxnSpPr>
        <p:spPr>
          <a:xfrm>
            <a:off x="4572000" y="3103806"/>
            <a:ext cx="708338" cy="34773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646326" y="4647138"/>
            <a:ext cx="759854" cy="360611"/>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06180" y="4647138"/>
            <a:ext cx="708338" cy="34773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809998" y="4660017"/>
            <a:ext cx="759854" cy="360611"/>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69852" y="4660017"/>
            <a:ext cx="708338" cy="34773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973670" y="4647138"/>
            <a:ext cx="759854" cy="360611"/>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33524" y="4647138"/>
            <a:ext cx="708338" cy="34773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94332"/>
            <a:ext cx="8229600" cy="1143000"/>
          </a:xfrm>
        </p:spPr>
        <p:txBody>
          <a:bodyPr>
            <a:normAutofit/>
          </a:bodyPr>
          <a:lstStyle/>
          <a:p>
            <a:r>
              <a:rPr lang="en-US" sz="3600" dirty="0" smtClean="0"/>
              <a:t>Conclusions’ structure</a:t>
            </a:r>
            <a:endParaRPr lang="el-GR" sz="3600" dirty="0"/>
          </a:p>
        </p:txBody>
      </p:sp>
      <p:sp>
        <p:nvSpPr>
          <p:cNvPr id="3" name="Content Placeholder 2"/>
          <p:cNvSpPr>
            <a:spLocks noGrp="1"/>
          </p:cNvSpPr>
          <p:nvPr>
            <p:ph idx="1"/>
          </p:nvPr>
        </p:nvSpPr>
        <p:spPr/>
        <p:txBody>
          <a:bodyPr/>
          <a:lstStyle/>
          <a:p>
            <a:endParaRPr lang="el-GR" dirty="0"/>
          </a:p>
        </p:txBody>
      </p:sp>
      <p:sp>
        <p:nvSpPr>
          <p:cNvPr id="4" name="Rectangle 3"/>
          <p:cNvSpPr/>
          <p:nvPr/>
        </p:nvSpPr>
        <p:spPr>
          <a:xfrm>
            <a:off x="3052292" y="1944707"/>
            <a:ext cx="3039415" cy="1159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F3063"/>
                </a:solidFill>
                <a:effectLst>
                  <a:outerShdw blurRad="38100" dist="38100" dir="2700000" algn="tl">
                    <a:srgbClr val="000000">
                      <a:alpha val="43137"/>
                    </a:srgbClr>
                  </a:outerShdw>
                </a:effectLst>
              </a:rPr>
              <a:t>3 Main Themes</a:t>
            </a:r>
            <a:endParaRPr lang="el-GR" sz="2800" b="1" dirty="0">
              <a:solidFill>
                <a:srgbClr val="0F3063"/>
              </a:solidFill>
              <a:effectLst>
                <a:outerShdw blurRad="38100" dist="38100" dir="2700000" algn="tl">
                  <a:srgbClr val="000000">
                    <a:alpha val="43137"/>
                  </a:srgbClr>
                </a:outerShdw>
              </a:effectLst>
            </a:endParaRPr>
          </a:p>
        </p:txBody>
      </p:sp>
      <p:sp>
        <p:nvSpPr>
          <p:cNvPr id="6" name="Rectangle 5"/>
          <p:cNvSpPr/>
          <p:nvPr/>
        </p:nvSpPr>
        <p:spPr>
          <a:xfrm>
            <a:off x="2047738" y="3462271"/>
            <a:ext cx="5035639" cy="1159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effectLst>
                  <a:outerShdw blurRad="38100" dist="38100" dir="2700000" algn="tl">
                    <a:srgbClr val="000000">
                      <a:alpha val="43137"/>
                    </a:srgbClr>
                  </a:outerShdw>
                </a:effectLst>
              </a:rPr>
              <a:t>5 Major Challenges</a:t>
            </a:r>
            <a:endParaRPr lang="el-GR" sz="2800" b="1" dirty="0">
              <a:solidFill>
                <a:srgbClr val="FF0000"/>
              </a:solidFill>
              <a:effectLst>
                <a:outerShdw blurRad="38100" dist="38100" dir="2700000" algn="tl">
                  <a:srgbClr val="000000">
                    <a:alpha val="43137"/>
                  </a:srgbClr>
                </a:outerShdw>
              </a:effectLst>
            </a:endParaRPr>
          </a:p>
        </p:txBody>
      </p:sp>
      <p:sp>
        <p:nvSpPr>
          <p:cNvPr id="7" name="Rectangle 6"/>
          <p:cNvSpPr/>
          <p:nvPr/>
        </p:nvSpPr>
        <p:spPr>
          <a:xfrm>
            <a:off x="1171975" y="5005588"/>
            <a:ext cx="6787166" cy="1159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lumMod val="75000"/>
                    <a:lumOff val="25000"/>
                  </a:schemeClr>
                </a:solidFill>
                <a:effectLst>
                  <a:outerShdw blurRad="38100" dist="38100" dir="2700000" algn="tl">
                    <a:srgbClr val="000000">
                      <a:alpha val="43137"/>
                    </a:srgbClr>
                  </a:outerShdw>
                </a:effectLst>
              </a:rPr>
              <a:t>10 Prevailing Cross-cutting Issues</a:t>
            </a:r>
            <a:endParaRPr lang="el-GR" sz="2800" b="1" dirty="0">
              <a:solidFill>
                <a:schemeClr val="bg1">
                  <a:lumMod val="75000"/>
                  <a:lumOff val="2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635067" cy="770467"/>
          </a:xfrm>
        </p:spPr>
        <p:txBody>
          <a:bodyPr>
            <a:noAutofit/>
          </a:bodyPr>
          <a:lstStyle/>
          <a:p>
            <a:pPr algn="l" eaLnBrk="1" hangingPunct="1"/>
            <a:r>
              <a:rPr lang="en-US" sz="3200" dirty="0" smtClean="0"/>
              <a:t/>
            </a:r>
            <a:br>
              <a:rPr lang="en-US" sz="3200" dirty="0" smtClean="0"/>
            </a:br>
            <a:r>
              <a:rPr lang="en-US" sz="3200" dirty="0" smtClean="0"/>
              <a:t>Three Main Themes that created the tempo </a:t>
            </a:r>
            <a:br>
              <a:rPr lang="en-US" sz="3200" dirty="0" smtClean="0"/>
            </a:br>
            <a:r>
              <a:rPr lang="en-US" sz="3200" dirty="0" smtClean="0"/>
              <a:t> </a:t>
            </a:r>
          </a:p>
        </p:txBody>
      </p:sp>
      <p:sp>
        <p:nvSpPr>
          <p:cNvPr id="4099" name="Rectangle 3"/>
          <p:cNvSpPr>
            <a:spLocks noGrp="1" noChangeArrowheads="1"/>
          </p:cNvSpPr>
          <p:nvPr>
            <p:ph idx="1"/>
          </p:nvPr>
        </p:nvSpPr>
        <p:spPr>
          <a:xfrm>
            <a:off x="160867" y="1007533"/>
            <a:ext cx="8525933" cy="5469467"/>
          </a:xfrm>
        </p:spPr>
        <p:txBody>
          <a:bodyPr>
            <a:normAutofit fontScale="62500" lnSpcReduction="20000"/>
          </a:bodyPr>
          <a:lstStyle/>
          <a:p>
            <a:pPr marL="457200" indent="-457200" eaLnBrk="1" hangingPunct="1">
              <a:buClr>
                <a:srgbClr val="4D4D4D"/>
              </a:buClr>
              <a:buFont typeface="+mj-lt"/>
              <a:buAutoNum type="arabicPeriod"/>
            </a:pPr>
            <a:r>
              <a:rPr lang="en-US" sz="4000" b="1" i="1" dirty="0" smtClean="0">
                <a:solidFill>
                  <a:srgbClr val="FFC000"/>
                </a:solidFill>
                <a:effectLst>
                  <a:outerShdw blurRad="38100" dist="38100" dir="2700000" algn="tl">
                    <a:srgbClr val="000000">
                      <a:alpha val="43137"/>
                    </a:srgbClr>
                  </a:outerShdw>
                </a:effectLst>
              </a:rPr>
              <a:t>From research to deployment </a:t>
            </a:r>
            <a:r>
              <a:rPr lang="en-US" b="1" i="1" dirty="0" smtClean="0">
                <a:solidFill>
                  <a:srgbClr val="FFC000"/>
                </a:solidFill>
              </a:rPr>
              <a:t>(Fulfilling the EU and Horizon 2020 Agendas) </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Seamless support from idea to the market  with simplification in procedures</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Adopt a “customer led” research agenda</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Reforming the innovation and research governing systems of the future</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Building “psychological” innovation through burden sharing, and creating the vision</a:t>
            </a:r>
          </a:p>
          <a:p>
            <a:pPr marL="457200" indent="-457200" eaLnBrk="1" hangingPunct="1">
              <a:buClr>
                <a:srgbClr val="4D4D4D"/>
              </a:buClr>
              <a:buFont typeface="+mj-lt"/>
              <a:buAutoNum type="arabicPeriod"/>
            </a:pPr>
            <a:r>
              <a:rPr lang="en-US" sz="4000" b="1" i="1" dirty="0" smtClean="0">
                <a:solidFill>
                  <a:srgbClr val="FFC000"/>
                </a:solidFill>
                <a:effectLst>
                  <a:outerShdw blurRad="38100" dist="38100" dir="2700000" algn="tl">
                    <a:srgbClr val="000000">
                      <a:alpha val="43137"/>
                    </a:srgbClr>
                  </a:outerShdw>
                </a:effectLst>
              </a:rPr>
              <a:t>Providing competitiveness for the European transport industries</a:t>
            </a:r>
            <a:endParaRPr lang="en-US" sz="4000" b="1" i="1" dirty="0" smtClean="0">
              <a:solidFill>
                <a:srgbClr val="FFC000"/>
              </a:solidFill>
            </a:endParaRP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Offering innovation as a stimulus to competitiveness </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Faster standard setting, access to venture capital, more public procurement of  research </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Build upon existing technological strengths (e.g. sustainable mobility, environmental technologies, maritime construction, etc) and achievements (EGCI, City mobile, etc)</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Key emphasis on: light materials (resources ?), flexibility in construction, smart systems (connected), etc</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Skill shortage to support competitiveness  (must press on further education, and R&amp;D)</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PPPs crucial in risk sharing and risk reduction. </a:t>
            </a:r>
          </a:p>
          <a:p>
            <a:pPr marL="457200" indent="-457200" eaLnBrk="1" hangingPunct="1">
              <a:buClr>
                <a:srgbClr val="4D4D4D"/>
              </a:buClr>
              <a:buFont typeface="+mj-lt"/>
              <a:buAutoNum type="arabicPeriod"/>
            </a:pPr>
            <a:r>
              <a:rPr lang="en-US" sz="4000" b="1" i="1" dirty="0" err="1" smtClean="0">
                <a:solidFill>
                  <a:srgbClr val="FFC000"/>
                </a:solidFill>
                <a:effectLst>
                  <a:outerShdw blurRad="38100" dist="38100" dir="2700000" algn="tl">
                    <a:srgbClr val="000000">
                      <a:alpha val="43137"/>
                    </a:srgbClr>
                  </a:outerShdw>
                </a:effectLst>
              </a:rPr>
              <a:t>Decarbonisation</a:t>
            </a:r>
            <a:r>
              <a:rPr lang="en-US" sz="4000" b="1" i="1" dirty="0" smtClean="0">
                <a:solidFill>
                  <a:srgbClr val="FFC000"/>
                </a:solidFill>
                <a:effectLst>
                  <a:outerShdw blurRad="38100" dist="38100" dir="2700000" algn="tl">
                    <a:srgbClr val="000000">
                      <a:alpha val="43137"/>
                    </a:srgbClr>
                  </a:outerShdw>
                </a:effectLst>
              </a:rPr>
              <a:t> and energy forms</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Fossil fuels here to stay for the next 30 years but steps beyond them must start </a:t>
            </a:r>
            <a:r>
              <a:rPr lang="en-US" sz="2200" u="sng" dirty="0" smtClean="0">
                <a:solidFill>
                  <a:srgbClr val="FFFF00"/>
                </a:solidFill>
                <a:effectLst>
                  <a:outerShdw blurRad="38100" dist="38100" dir="2700000" algn="tl">
                    <a:srgbClr val="000000">
                      <a:alpha val="43137"/>
                    </a:srgbClr>
                  </a:outerShdw>
                </a:effectLst>
              </a:rPr>
              <a:t>now : </a:t>
            </a:r>
            <a:r>
              <a:rPr lang="en-US" sz="2200" dirty="0" smtClean="0">
                <a:solidFill>
                  <a:srgbClr val="FFFF00"/>
                </a:solidFill>
                <a:effectLst>
                  <a:outerShdw blurRad="38100" dist="38100" dir="2700000" algn="tl">
                    <a:srgbClr val="000000">
                      <a:alpha val="43137"/>
                    </a:srgbClr>
                  </a:outerShdw>
                </a:effectLst>
              </a:rPr>
              <a:t>improvement of gasoline and diesel engines  / stop – start </a:t>
            </a:r>
            <a:r>
              <a:rPr lang="en-US" sz="2200" dirty="0" err="1" smtClean="0">
                <a:solidFill>
                  <a:srgbClr val="FFFF00"/>
                </a:solidFill>
                <a:effectLst>
                  <a:outerShdw blurRad="38100" dist="38100" dir="2700000" algn="tl">
                    <a:srgbClr val="000000">
                      <a:alpha val="43137"/>
                    </a:srgbClr>
                  </a:outerShdw>
                </a:effectLst>
              </a:rPr>
              <a:t>hybridisation</a:t>
            </a:r>
            <a:r>
              <a:rPr lang="en-US" sz="2200" dirty="0" smtClean="0">
                <a:solidFill>
                  <a:srgbClr val="FFFF00"/>
                </a:solidFill>
                <a:effectLst>
                  <a:outerShdw blurRad="38100" dist="38100" dir="2700000" algn="tl">
                    <a:srgbClr val="000000">
                      <a:alpha val="43137"/>
                    </a:srgbClr>
                  </a:outerShdw>
                </a:effectLst>
              </a:rPr>
              <a:t> / Electrification </a:t>
            </a:r>
          </a:p>
          <a:p>
            <a:pPr marL="820738" lvl="1" indent="-457200" eaLnBrk="1" hangingPunct="1">
              <a:buClr>
                <a:srgbClr val="4D4D4D"/>
              </a:buClr>
              <a:buFont typeface="Wingdings" pitchFamily="2" charset="2"/>
              <a:buChar char="Ø"/>
            </a:pPr>
            <a:r>
              <a:rPr lang="en-US" sz="2200" dirty="0" err="1" smtClean="0">
                <a:solidFill>
                  <a:srgbClr val="FFFF00"/>
                </a:solidFill>
                <a:effectLst>
                  <a:outerShdw blurRad="38100" dist="38100" dir="2700000" algn="tl">
                    <a:srgbClr val="000000">
                      <a:alpha val="43137"/>
                    </a:srgbClr>
                  </a:outerShdw>
                </a:effectLst>
              </a:rPr>
              <a:t>Decarbonisation</a:t>
            </a:r>
            <a:r>
              <a:rPr lang="en-US" sz="2200" dirty="0" smtClean="0">
                <a:solidFill>
                  <a:srgbClr val="FFFF00"/>
                </a:solidFill>
                <a:effectLst>
                  <a:outerShdw blurRad="38100" dist="38100" dir="2700000" algn="tl">
                    <a:srgbClr val="000000">
                      <a:alpha val="43137"/>
                    </a:srgbClr>
                  </a:outerShdw>
                </a:effectLst>
              </a:rPr>
              <a:t> in Maritime must be addressed to new ships (retrofitting of old ones poses problems)</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A fully integrated approach  including many measures, necessary </a:t>
            </a:r>
          </a:p>
          <a:p>
            <a:pPr marL="820738" lvl="1" indent="-457200" eaLnBrk="1" hangingPunct="1">
              <a:buClr>
                <a:srgbClr val="4D4D4D"/>
              </a:buClr>
              <a:buFont typeface="Wingdings" pitchFamily="2" charset="2"/>
              <a:buChar char="Ø"/>
            </a:pPr>
            <a:r>
              <a:rPr lang="en-US" sz="2200" dirty="0" smtClean="0">
                <a:solidFill>
                  <a:srgbClr val="FFFF00"/>
                </a:solidFill>
                <a:effectLst>
                  <a:outerShdw blurRad="38100" dist="38100" dir="2700000" algn="tl">
                    <a:srgbClr val="000000">
                      <a:alpha val="43137"/>
                    </a:srgbClr>
                  </a:outerShdw>
                </a:effectLst>
              </a:rPr>
              <a:t>Roadmaps for the future actions needed (for all modes- for road, ERTRAC already on the way)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8954030" cy="968375"/>
          </a:xfrm>
        </p:spPr>
        <p:txBody>
          <a:bodyPr>
            <a:normAutofit/>
          </a:bodyPr>
          <a:lstStyle/>
          <a:p>
            <a:pPr eaLnBrk="1" hangingPunct="1"/>
            <a:r>
              <a:rPr lang="fr-FR" dirty="0" smtClean="0"/>
              <a:t>5 major challenges </a:t>
            </a:r>
            <a:r>
              <a:rPr lang="fr-FR" dirty="0" err="1" smtClean="0"/>
              <a:t>emerged</a:t>
            </a:r>
            <a:r>
              <a:rPr lang="fr-FR" dirty="0" smtClean="0"/>
              <a:t>…</a:t>
            </a:r>
          </a:p>
        </p:txBody>
      </p:sp>
      <p:sp>
        <p:nvSpPr>
          <p:cNvPr id="4099" name="Rectangle 3"/>
          <p:cNvSpPr>
            <a:spLocks noGrp="1" noChangeArrowheads="1"/>
          </p:cNvSpPr>
          <p:nvPr>
            <p:ph idx="1"/>
          </p:nvPr>
        </p:nvSpPr>
        <p:spPr>
          <a:xfrm>
            <a:off x="321733" y="1016000"/>
            <a:ext cx="8720667" cy="5293360"/>
          </a:xfrm>
        </p:spPr>
        <p:txBody>
          <a:bodyPr>
            <a:normAutofit/>
          </a:bodyPr>
          <a:lstStyle/>
          <a:p>
            <a:pPr marL="457200" indent="-457200" eaLnBrk="1" hangingPunct="1">
              <a:buClr>
                <a:srgbClr val="4D4D4D"/>
              </a:buClr>
              <a:buFont typeface="+mj-lt"/>
              <a:buAutoNum type="arabicPeriod"/>
            </a:pPr>
            <a:r>
              <a:rPr lang="en-US" sz="3200" b="1" i="1" dirty="0" smtClean="0">
                <a:solidFill>
                  <a:srgbClr val="FF0000"/>
                </a:solidFill>
                <a:effectLst>
                  <a:outerShdw blurRad="38100" dist="38100" dir="2700000" algn="tl">
                    <a:srgbClr val="000000">
                      <a:alpha val="43137"/>
                    </a:srgbClr>
                  </a:outerShdw>
                </a:effectLst>
              </a:rPr>
              <a:t>Innovation,</a:t>
            </a:r>
            <a:r>
              <a:rPr lang="en-US" sz="3200" b="1" i="1" dirty="0" smtClean="0"/>
              <a:t> </a:t>
            </a:r>
            <a:r>
              <a:rPr lang="en-US" sz="3200" i="1" dirty="0" smtClean="0">
                <a:solidFill>
                  <a:srgbClr val="FF0000"/>
                </a:solidFill>
              </a:rPr>
              <a:t>across all modes and services</a:t>
            </a:r>
          </a:p>
          <a:p>
            <a:pPr marL="457200" indent="-457200" eaLnBrk="1" hangingPunct="1">
              <a:buClr>
                <a:srgbClr val="4D4D4D"/>
              </a:buClr>
              <a:buFont typeface="+mj-lt"/>
              <a:buAutoNum type="arabicPeriod"/>
            </a:pPr>
            <a:r>
              <a:rPr lang="en-US" sz="3200" b="1" i="1" dirty="0" smtClean="0">
                <a:solidFill>
                  <a:srgbClr val="FF0000"/>
                </a:solidFill>
                <a:effectLst>
                  <a:outerShdw blurRad="38100" dist="38100" dir="2700000" algn="tl">
                    <a:srgbClr val="000000">
                      <a:alpha val="43137"/>
                    </a:srgbClr>
                  </a:outerShdw>
                </a:effectLst>
              </a:rPr>
              <a:t>Infrastructure</a:t>
            </a:r>
            <a:r>
              <a:rPr lang="en-US" sz="3200" dirty="0" smtClean="0">
                <a:effectLst>
                  <a:outerShdw blurRad="38100" dist="38100" dir="2700000" algn="tl">
                    <a:srgbClr val="000000">
                      <a:alpha val="43137"/>
                    </a:srgbClr>
                  </a:outerShdw>
                </a:effectLst>
              </a:rPr>
              <a:t> </a:t>
            </a:r>
            <a:r>
              <a:rPr lang="en-US" sz="3200" i="1" dirty="0" smtClean="0">
                <a:solidFill>
                  <a:srgbClr val="FF0000"/>
                </a:solidFill>
              </a:rPr>
              <a:t>development and maintenance</a:t>
            </a:r>
          </a:p>
          <a:p>
            <a:pPr marL="457200" indent="-457200" eaLnBrk="1" hangingPunct="1">
              <a:buClr>
                <a:srgbClr val="4D4D4D"/>
              </a:buClr>
              <a:buFont typeface="+mj-lt"/>
              <a:buAutoNum type="arabicPeriod"/>
            </a:pPr>
            <a:r>
              <a:rPr lang="en-US" sz="3200" b="1" i="1" dirty="0" smtClean="0">
                <a:solidFill>
                  <a:srgbClr val="FF0000"/>
                </a:solidFill>
                <a:effectLst>
                  <a:outerShdw blurRad="38100" dist="38100" dir="2700000" algn="tl">
                    <a:srgbClr val="000000">
                      <a:alpha val="43137"/>
                    </a:srgbClr>
                  </a:outerShdw>
                </a:effectLst>
              </a:rPr>
              <a:t>Intelligence </a:t>
            </a:r>
            <a:r>
              <a:rPr lang="en-US" sz="3200" i="1" dirty="0" smtClean="0">
                <a:solidFill>
                  <a:srgbClr val="FF0000"/>
                </a:solidFill>
              </a:rPr>
              <a:t>in Transport operations (ITS) </a:t>
            </a:r>
          </a:p>
          <a:p>
            <a:pPr marL="457200" indent="-457200" eaLnBrk="1" hangingPunct="1">
              <a:buClr>
                <a:srgbClr val="4D4D4D"/>
              </a:buClr>
              <a:buFont typeface="+mj-lt"/>
              <a:buAutoNum type="arabicPeriod"/>
            </a:pPr>
            <a:r>
              <a:rPr lang="en-US" sz="3200" b="1" i="1" dirty="0" smtClean="0">
                <a:solidFill>
                  <a:srgbClr val="FF0000"/>
                </a:solidFill>
                <a:effectLst>
                  <a:outerShdw blurRad="38100" dist="38100" dir="2700000" algn="tl">
                    <a:srgbClr val="000000">
                      <a:alpha val="43137"/>
                    </a:srgbClr>
                  </a:outerShdw>
                </a:effectLst>
              </a:rPr>
              <a:t>Integration </a:t>
            </a:r>
            <a:r>
              <a:rPr lang="en-US" sz="3200" i="1" dirty="0" smtClean="0">
                <a:solidFill>
                  <a:srgbClr val="FF0000"/>
                </a:solidFill>
              </a:rPr>
              <a:t>of systems /services across modes</a:t>
            </a:r>
          </a:p>
          <a:p>
            <a:pPr marL="457200" indent="-457200">
              <a:buClr>
                <a:srgbClr val="4D4D4D"/>
              </a:buClr>
              <a:buFont typeface="+mj-lt"/>
              <a:buAutoNum type="arabicPeriod"/>
            </a:pPr>
            <a:r>
              <a:rPr lang="en-US" sz="3200" b="1" i="1" dirty="0" smtClean="0">
                <a:solidFill>
                  <a:srgbClr val="FF0000"/>
                </a:solidFill>
                <a:effectLst>
                  <a:outerShdw blurRad="38100" dist="38100" dir="2700000" algn="tl">
                    <a:srgbClr val="000000">
                      <a:alpha val="43137"/>
                    </a:srgbClr>
                  </a:outerShdw>
                </a:effectLst>
              </a:rPr>
              <a:t>Impacts on society and economy </a:t>
            </a:r>
          </a:p>
          <a:p>
            <a:pPr marL="457200" indent="-457200" eaLnBrk="1" hangingPunct="1">
              <a:buClr>
                <a:srgbClr val="4D4D4D"/>
              </a:buClr>
              <a:buFont typeface="+mj-lt"/>
              <a:buAutoNum type="arabicPeriod"/>
            </a:pPr>
            <a:endParaRPr lang="en-US" dirty="0" smtClean="0"/>
          </a:p>
          <a:p>
            <a:pPr marL="457200" indent="-457200" algn="ctr" eaLnBrk="1" hangingPunct="1">
              <a:buClr>
                <a:srgbClr val="4D4D4D"/>
              </a:buClr>
              <a:buNone/>
            </a:pPr>
            <a:r>
              <a:rPr lang="en-US" dirty="0" smtClean="0"/>
              <a:t>	</a:t>
            </a:r>
            <a:r>
              <a:rPr lang="en-US" sz="3600" b="1" i="1" dirty="0" smtClean="0">
                <a:solidFill>
                  <a:srgbClr val="FF0000"/>
                </a:solidFill>
                <a:effectLst>
                  <a:outerShdw blurRad="38100" dist="38100" dir="2700000" algn="tl">
                    <a:srgbClr val="000000">
                      <a:alpha val="43137"/>
                    </a:srgbClr>
                  </a:outerShdw>
                </a:effectLst>
              </a:rPr>
              <a:t>These </a:t>
            </a:r>
            <a:r>
              <a:rPr lang="en-US" sz="3600" b="1" i="1" dirty="0" smtClean="0">
                <a:solidFill>
                  <a:srgbClr val="FF0000"/>
                </a:solidFill>
                <a:effectLst>
                  <a:outerShdw blurRad="38100" dist="38100" dir="2700000" algn="tl">
                    <a:srgbClr val="000000">
                      <a:alpha val="43137"/>
                    </a:srgbClr>
                  </a:outerShdw>
                </a:effectLst>
              </a:rPr>
              <a:t>5 </a:t>
            </a:r>
            <a:r>
              <a:rPr lang="en-US" sz="3600" b="1" i="1" dirty="0" smtClean="0">
                <a:solidFill>
                  <a:srgbClr val="FF0000"/>
                </a:solidFill>
                <a:effectLst>
                  <a:outerShdw blurRad="38100" dist="38100" dir="2700000" algn="tl">
                    <a:srgbClr val="000000">
                      <a:alpha val="43137"/>
                    </a:srgbClr>
                  </a:outerShdw>
                </a:effectLst>
              </a:rPr>
              <a:t>I’s  are expected to dominate transport research in the future !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
            <a:ext cx="8616950" cy="931332"/>
          </a:xfrm>
        </p:spPr>
        <p:txBody>
          <a:bodyPr>
            <a:noAutofit/>
          </a:bodyPr>
          <a:lstStyle/>
          <a:p>
            <a:pPr eaLnBrk="1" hangingPunct="1"/>
            <a:r>
              <a:rPr lang="en-US" sz="3600" dirty="0" smtClean="0"/>
              <a:t>A special focus on Infrastructure</a:t>
            </a:r>
          </a:p>
        </p:txBody>
      </p:sp>
      <p:sp>
        <p:nvSpPr>
          <p:cNvPr id="4099" name="Rectangle 3"/>
          <p:cNvSpPr>
            <a:spLocks noGrp="1" noChangeArrowheads="1"/>
          </p:cNvSpPr>
          <p:nvPr>
            <p:ph idx="1"/>
          </p:nvPr>
        </p:nvSpPr>
        <p:spPr>
          <a:xfrm>
            <a:off x="457200" y="1159933"/>
            <a:ext cx="8229600" cy="5149427"/>
          </a:xfrm>
        </p:spPr>
        <p:txBody>
          <a:bodyPr>
            <a:normAutofit fontScale="70000" lnSpcReduction="20000"/>
          </a:bodyPr>
          <a:lstStyle/>
          <a:p>
            <a:r>
              <a:rPr lang="en-US" b="1" i="1" dirty="0" smtClean="0">
                <a:solidFill>
                  <a:srgbClr val="FFFF00"/>
                </a:solidFill>
              </a:rPr>
              <a:t>Infrastructures of the 21</a:t>
            </a:r>
            <a:r>
              <a:rPr lang="en-US" b="1" i="1" baseline="30000" dirty="0" smtClean="0">
                <a:solidFill>
                  <a:srgbClr val="FFFF00"/>
                </a:solidFill>
              </a:rPr>
              <a:t>st</a:t>
            </a:r>
            <a:r>
              <a:rPr lang="en-US" b="1" i="1" dirty="0" smtClean="0">
                <a:solidFill>
                  <a:srgbClr val="FFFF00"/>
                </a:solidFill>
              </a:rPr>
              <a:t> century should respond more to </a:t>
            </a:r>
            <a:r>
              <a:rPr lang="en-US" b="1" i="1" u="sng" dirty="0" smtClean="0">
                <a:solidFill>
                  <a:srgbClr val="FFFF00"/>
                </a:solidFill>
              </a:rPr>
              <a:t>societal challenges </a:t>
            </a:r>
            <a:r>
              <a:rPr lang="en-US" b="1" i="1" dirty="0" smtClean="0">
                <a:solidFill>
                  <a:srgbClr val="FFFF00"/>
                </a:solidFill>
              </a:rPr>
              <a:t>and develop differently to fulfill societal demands</a:t>
            </a:r>
            <a:endParaRPr lang="en-US" dirty="0" smtClean="0">
              <a:solidFill>
                <a:srgbClr val="FFFF00"/>
              </a:solidFill>
            </a:endParaRPr>
          </a:p>
          <a:p>
            <a:r>
              <a:rPr lang="en-US" b="1" i="1" dirty="0" smtClean="0"/>
              <a:t>Must continue investing in infrastructure, particularly  rail, intermodal terminals and ports </a:t>
            </a:r>
            <a:r>
              <a:rPr lang="en-US" sz="2400" i="1" dirty="0" smtClean="0"/>
              <a:t>(Financing of rail infrastructure  found to be the main correlation to increased volumes of traffic for freight and passenger traffic)</a:t>
            </a:r>
            <a:r>
              <a:rPr lang="en-US" sz="1900" b="1" i="1" dirty="0" smtClean="0"/>
              <a:t>.</a:t>
            </a:r>
          </a:p>
          <a:p>
            <a:r>
              <a:rPr lang="en-US" b="1" i="1" dirty="0" err="1" smtClean="0">
                <a:solidFill>
                  <a:srgbClr val="FFFF00"/>
                </a:solidFill>
              </a:rPr>
              <a:t>Prioritise</a:t>
            </a:r>
            <a:r>
              <a:rPr lang="en-US" b="1" i="1" dirty="0" smtClean="0">
                <a:solidFill>
                  <a:srgbClr val="FFFF00"/>
                </a:solidFill>
              </a:rPr>
              <a:t> the infrastructures at Rail Freight Corridors and Green Corridors.</a:t>
            </a:r>
          </a:p>
          <a:p>
            <a:r>
              <a:rPr lang="en-US" b="1" i="1" dirty="0" err="1" smtClean="0"/>
              <a:t>Maximise</a:t>
            </a:r>
            <a:r>
              <a:rPr lang="en-US" b="1" i="1" dirty="0" smtClean="0"/>
              <a:t> use of  Public Private Partnerships, as a mode to attract other sources of financing: a strong policy to also combat the economic crisis</a:t>
            </a:r>
          </a:p>
          <a:p>
            <a:r>
              <a:rPr lang="en-US" b="1" i="1" dirty="0" smtClean="0">
                <a:solidFill>
                  <a:srgbClr val="FFFF00"/>
                </a:solidFill>
              </a:rPr>
              <a:t>The main challenges </a:t>
            </a:r>
            <a:r>
              <a:rPr lang="en-US" dirty="0" smtClean="0">
                <a:solidFill>
                  <a:srgbClr val="FFFF00"/>
                </a:solidFill>
              </a:rPr>
              <a:t>: </a:t>
            </a:r>
          </a:p>
          <a:p>
            <a:pPr lvl="1" algn="just">
              <a:buClr>
                <a:srgbClr val="4D4D4D"/>
              </a:buClr>
              <a:buFont typeface="Wingdings" pitchFamily="2" charset="2"/>
              <a:buChar char="Ø"/>
              <a:defRPr/>
            </a:pPr>
            <a:r>
              <a:rPr lang="en-US" b="1" i="1" dirty="0" smtClean="0">
                <a:solidFill>
                  <a:srgbClr val="FFFF00"/>
                </a:solidFill>
              </a:rPr>
              <a:t>Intelligent </a:t>
            </a:r>
          </a:p>
          <a:p>
            <a:pPr lvl="1" algn="just">
              <a:buClr>
                <a:srgbClr val="4D4D4D"/>
              </a:buClr>
              <a:buFont typeface="Wingdings" pitchFamily="2" charset="2"/>
              <a:buChar char="Ø"/>
              <a:defRPr/>
            </a:pPr>
            <a:r>
              <a:rPr lang="en-US" b="1" i="1" dirty="0" smtClean="0">
                <a:solidFill>
                  <a:srgbClr val="FFFF00"/>
                </a:solidFill>
              </a:rPr>
              <a:t>Environmentally friendly</a:t>
            </a:r>
          </a:p>
          <a:p>
            <a:pPr lvl="1" algn="just">
              <a:buClr>
                <a:srgbClr val="4D4D4D"/>
              </a:buClr>
              <a:buFont typeface="Wingdings" pitchFamily="2" charset="2"/>
              <a:buChar char="Ø"/>
              <a:defRPr/>
            </a:pPr>
            <a:r>
              <a:rPr lang="en-US" b="1" i="1" dirty="0" smtClean="0">
                <a:solidFill>
                  <a:srgbClr val="FFFF00"/>
                </a:solidFill>
              </a:rPr>
              <a:t>Meeting the needs of the users </a:t>
            </a:r>
          </a:p>
          <a:p>
            <a:pPr lvl="1" algn="just">
              <a:buClr>
                <a:srgbClr val="4D4D4D"/>
              </a:buClr>
              <a:buFont typeface="Wingdings" pitchFamily="2" charset="2"/>
              <a:buChar char="Ø"/>
              <a:defRPr/>
            </a:pPr>
            <a:r>
              <a:rPr lang="en-US" b="1" i="1" dirty="0" smtClean="0">
                <a:solidFill>
                  <a:srgbClr val="FFFF00"/>
                </a:solidFill>
              </a:rPr>
              <a:t>Integrated</a:t>
            </a:r>
          </a:p>
          <a:p>
            <a:r>
              <a:rPr lang="en-US" b="1" i="1" dirty="0" smtClean="0"/>
              <a:t> The FOR research Agenda an example of the issues at hand for road infrastructure: Adaptable / Automated / Resilient Road infrastructure</a:t>
            </a:r>
          </a:p>
          <a:p>
            <a:pPr>
              <a:buNone/>
            </a:pPr>
            <a:r>
              <a:rPr lang="en-US" b="1" i="1" dirty="0" smtClean="0"/>
              <a:t> </a:t>
            </a:r>
          </a:p>
          <a:p>
            <a:pPr lvl="1">
              <a:buNone/>
            </a:pPr>
            <a:endParaRPr lang="en-US" b="1" i="1" dirty="0" smtClean="0"/>
          </a:p>
          <a:p>
            <a:pPr lvl="1"/>
            <a:endParaRPr lang="en-US" sz="1500" b="1" dirty="0" smtClean="0">
              <a:solidFill>
                <a:srgbClr val="FFFF00"/>
              </a:solidFill>
            </a:endParaRPr>
          </a:p>
          <a:p>
            <a:pPr eaLnBrk="1" hangingPunct="1">
              <a:buClr>
                <a:srgbClr val="4D4D4D"/>
              </a:buClr>
            </a:pP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8970963" cy="968375"/>
          </a:xfrm>
        </p:spPr>
        <p:txBody>
          <a:bodyPr>
            <a:normAutofit fontScale="90000"/>
          </a:bodyPr>
          <a:lstStyle/>
          <a:p>
            <a:pPr eaLnBrk="1" hangingPunct="1"/>
            <a:r>
              <a:rPr lang="en-US" dirty="0" smtClean="0"/>
              <a:t>10 cross cutting issues (all modes)</a:t>
            </a:r>
          </a:p>
        </p:txBody>
      </p:sp>
      <p:sp>
        <p:nvSpPr>
          <p:cNvPr id="4099" name="Rectangle 3"/>
          <p:cNvSpPr>
            <a:spLocks noGrp="1" noChangeArrowheads="1"/>
          </p:cNvSpPr>
          <p:nvPr>
            <p:ph idx="1"/>
          </p:nvPr>
        </p:nvSpPr>
        <p:spPr>
          <a:xfrm>
            <a:off x="457200" y="1253067"/>
            <a:ext cx="8229600" cy="5056293"/>
          </a:xfrm>
        </p:spPr>
        <p:txBody>
          <a:bodyPr>
            <a:noAutofit/>
          </a:bodyPr>
          <a:lstStyle/>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Safety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Efficiency in freight and passenger transport</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Sustainability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Mobility and accessibility of modes and services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Policy making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Managing traffic and </a:t>
            </a:r>
            <a:r>
              <a:rPr lang="en-US" sz="2400" b="1" dirty="0" err="1"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optimising</a:t>
            </a: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capacities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User demand and </a:t>
            </a:r>
            <a:r>
              <a:rPr lang="en-US" sz="2400" b="1" dirty="0" err="1"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behaviour</a:t>
            </a: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Security and Resilience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Societal and gender issues </a:t>
            </a:r>
          </a:p>
          <a:p>
            <a:pPr marL="457200" indent="-457200" eaLnBrk="1" hangingPunct="1">
              <a:buClr>
                <a:srgbClr val="4D4D4D"/>
              </a:buClr>
              <a:buFont typeface="+mj-lt"/>
              <a:buAutoNum type="arabicPeriod"/>
            </a:pPr>
            <a:r>
              <a:rPr lang="en-US" sz="24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International cooperation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37080" y="186267"/>
            <a:ext cx="8616950" cy="968375"/>
          </a:xfrm>
        </p:spPr>
        <p:txBody>
          <a:bodyPr>
            <a:normAutofit/>
          </a:bodyPr>
          <a:lstStyle/>
          <a:p>
            <a:r>
              <a:rPr lang="en-US" sz="4400" dirty="0" smtClean="0"/>
              <a:t>Safety</a:t>
            </a:r>
            <a:endParaRPr lang="fr-FR" sz="4400" dirty="0" smtClean="0"/>
          </a:p>
        </p:txBody>
      </p:sp>
      <p:sp>
        <p:nvSpPr>
          <p:cNvPr id="4099" name="Rectangle 3"/>
          <p:cNvSpPr>
            <a:spLocks noGrp="1" noChangeArrowheads="1"/>
          </p:cNvSpPr>
          <p:nvPr>
            <p:ph idx="1"/>
          </p:nvPr>
        </p:nvSpPr>
        <p:spPr>
          <a:xfrm>
            <a:off x="457200" y="1388533"/>
            <a:ext cx="8229600" cy="4920827"/>
          </a:xfrm>
        </p:spPr>
        <p:txBody>
          <a:bodyPr>
            <a:normAutofit fontScale="77500" lnSpcReduction="20000"/>
          </a:bodyPr>
          <a:lstStyle/>
          <a:p>
            <a:pPr eaLnBrk="1" hangingPunct="1">
              <a:buClr>
                <a:srgbClr val="4D4D4D"/>
              </a:buClr>
            </a:pPr>
            <a:r>
              <a:rPr lang="en-US" dirty="0" smtClean="0">
                <a:solidFill>
                  <a:srgbClr val="FFFF00"/>
                </a:solidFill>
              </a:rPr>
              <a:t>Society may not always afford to pay for it but safety (and security) in transport is </a:t>
            </a:r>
            <a:r>
              <a:rPr lang="en-US" b="1" u="sng" dirty="0" smtClean="0">
                <a:solidFill>
                  <a:srgbClr val="FFFF00"/>
                </a:solidFill>
              </a:rPr>
              <a:t>the</a:t>
            </a:r>
            <a:r>
              <a:rPr lang="en-US" dirty="0" smtClean="0">
                <a:solidFill>
                  <a:srgbClr val="FFFF00"/>
                </a:solidFill>
              </a:rPr>
              <a:t> issue irrespective of mode …</a:t>
            </a:r>
          </a:p>
          <a:p>
            <a:pPr eaLnBrk="1" hangingPunct="1">
              <a:buClr>
                <a:srgbClr val="4D4D4D"/>
              </a:buClr>
            </a:pPr>
            <a:r>
              <a:rPr lang="en-US" dirty="0" smtClean="0"/>
              <a:t>The “zero vision” by 2050 in road safety, feasible but needs a series of  measures and a strict roadmap…</a:t>
            </a:r>
          </a:p>
          <a:p>
            <a:pPr eaLnBrk="1" hangingPunct="1">
              <a:buClr>
                <a:srgbClr val="4D4D4D"/>
              </a:buClr>
            </a:pPr>
            <a:r>
              <a:rPr lang="en-US" dirty="0" smtClean="0">
                <a:solidFill>
                  <a:srgbClr val="FFFF00"/>
                </a:solidFill>
              </a:rPr>
              <a:t>Railway safety issues (of prominence): Passive safety equipment for crashes at moderate speeds / level crossings / automatic inspection of the track .</a:t>
            </a:r>
          </a:p>
          <a:p>
            <a:pPr eaLnBrk="1" hangingPunct="1">
              <a:buClr>
                <a:srgbClr val="4D4D4D"/>
              </a:buClr>
            </a:pPr>
            <a:r>
              <a:rPr lang="en-US" dirty="0" smtClean="0"/>
              <a:t>In maritime safety, improving the SOLAS requirements for </a:t>
            </a:r>
            <a:r>
              <a:rPr lang="en-US" dirty="0" err="1" smtClean="0"/>
              <a:t>RoPax</a:t>
            </a:r>
            <a:r>
              <a:rPr lang="en-US" dirty="0" smtClean="0"/>
              <a:t> and cruises is needed using new risk based damage survivability tools in cases of collision and grounding.</a:t>
            </a:r>
          </a:p>
          <a:p>
            <a:pPr>
              <a:buClr>
                <a:srgbClr val="4D4D4D"/>
              </a:buClr>
            </a:pPr>
            <a:r>
              <a:rPr lang="en-US" dirty="0" smtClean="0">
                <a:solidFill>
                  <a:srgbClr val="FFFF00"/>
                </a:solidFill>
              </a:rPr>
              <a:t>Proactive tools for maritime safety: Near misses reporting / communicating routes (way points) in relation to ECDIS / use of MCA to evaluate port development in terms of safety.</a:t>
            </a:r>
          </a:p>
          <a:p>
            <a:pPr eaLnBrk="1" hangingPunct="1">
              <a:buClr>
                <a:srgbClr val="4D4D4D"/>
              </a:buClr>
            </a:pPr>
            <a:endParaRPr lang="en-US" dirty="0" smtClean="0"/>
          </a:p>
          <a:p>
            <a:pPr eaLnBrk="1" hangingPunct="1">
              <a:buClr>
                <a:srgbClr val="4D4D4D"/>
              </a:buCl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62480" y="0"/>
            <a:ext cx="8616950" cy="1109134"/>
          </a:xfrm>
        </p:spPr>
        <p:txBody>
          <a:bodyPr>
            <a:normAutofit/>
          </a:bodyPr>
          <a:lstStyle/>
          <a:p>
            <a:r>
              <a:rPr lang="en-US" sz="4000" dirty="0" smtClean="0"/>
              <a:t>Efficiency</a:t>
            </a:r>
            <a:endParaRPr lang="fr-FR" dirty="0" smtClean="0"/>
          </a:p>
        </p:txBody>
      </p:sp>
      <p:sp>
        <p:nvSpPr>
          <p:cNvPr id="4099" name="Rectangle 3"/>
          <p:cNvSpPr>
            <a:spLocks noGrp="1" noChangeArrowheads="1"/>
          </p:cNvSpPr>
          <p:nvPr>
            <p:ph idx="1"/>
          </p:nvPr>
        </p:nvSpPr>
        <p:spPr>
          <a:xfrm>
            <a:off x="457200" y="1134533"/>
            <a:ext cx="8229600" cy="5174827"/>
          </a:xfrm>
        </p:spPr>
        <p:txBody>
          <a:bodyPr>
            <a:normAutofit fontScale="62500" lnSpcReduction="20000"/>
          </a:bodyPr>
          <a:lstStyle/>
          <a:p>
            <a:pPr>
              <a:buClr>
                <a:srgbClr val="4D4D4D"/>
              </a:buClr>
            </a:pPr>
            <a:r>
              <a:rPr lang="en-GB" dirty="0" smtClean="0">
                <a:solidFill>
                  <a:srgbClr val="FFFF00"/>
                </a:solidFill>
              </a:rPr>
              <a:t>Freight and logistics efficiency may benefit from establishment of a self-governing framework at regional or national government level which would continuously identify logistics critical issues and recommending policies and solutions on the company or governmental level. </a:t>
            </a:r>
          </a:p>
          <a:p>
            <a:pPr>
              <a:buClr>
                <a:srgbClr val="4D4D4D"/>
              </a:buClr>
            </a:pPr>
            <a:r>
              <a:rPr lang="en-GB" dirty="0" smtClean="0"/>
              <a:t>Need for dedicated instruments for the assessment of efficiency in current logistics performance, and the analysis of new co-modal alternatives for its potential improvement</a:t>
            </a:r>
          </a:p>
          <a:p>
            <a:pPr>
              <a:buClr>
                <a:srgbClr val="4D4D4D"/>
              </a:buClr>
            </a:pPr>
            <a:r>
              <a:rPr lang="en-GB" dirty="0" smtClean="0">
                <a:solidFill>
                  <a:srgbClr val="FFFF00"/>
                </a:solidFill>
              </a:rPr>
              <a:t>Increase efficiency of freight trains through increasing their speed rather than volumes of goods per train </a:t>
            </a:r>
          </a:p>
          <a:p>
            <a:pPr lvl="0">
              <a:buClr>
                <a:srgbClr val="4D4D4D"/>
              </a:buClr>
            </a:pPr>
            <a:r>
              <a:rPr lang="en-GB" dirty="0" smtClean="0"/>
              <a:t>Conflicts between passenger and freight trains, when they share tracks, compromise seriously efficiency. Provided demand is sufficient, dedicated freight lines, must be provided; mixed traffic is less profitable.</a:t>
            </a:r>
            <a:endParaRPr lang="el-GR" dirty="0" smtClean="0"/>
          </a:p>
          <a:p>
            <a:pPr>
              <a:buClr>
                <a:srgbClr val="4D4D4D"/>
              </a:buClr>
            </a:pPr>
            <a:r>
              <a:rPr lang="en-GB" dirty="0" smtClean="0">
                <a:solidFill>
                  <a:srgbClr val="FFFF00"/>
                </a:solidFill>
              </a:rPr>
              <a:t>If load energy efficiency in freight and logistics is raised to 70% (from 40% today) 160 billion Euros per year will be saved at EU level.</a:t>
            </a:r>
          </a:p>
          <a:p>
            <a:pPr>
              <a:buClr>
                <a:srgbClr val="4D4D4D"/>
              </a:buClr>
            </a:pPr>
            <a:r>
              <a:rPr lang="en-GB" dirty="0" smtClean="0"/>
              <a:t>Freight vehicle and loading units, weights and dimensions need to be reconsidered to increase efficiency and multimodality</a:t>
            </a:r>
          </a:p>
          <a:p>
            <a:pPr>
              <a:buClr>
                <a:srgbClr val="4D4D4D"/>
              </a:buClr>
            </a:pPr>
            <a:r>
              <a:rPr lang="en-GB" dirty="0" smtClean="0">
                <a:solidFill>
                  <a:srgbClr val="FFFF00"/>
                </a:solidFill>
              </a:rPr>
              <a:t>Performance standards relative to the above can be provided from current research results. </a:t>
            </a:r>
          </a:p>
          <a:p>
            <a:pPr>
              <a:buClr>
                <a:srgbClr val="4D4D4D"/>
              </a:buClr>
              <a:buNone/>
            </a:pPr>
            <a:r>
              <a:rPr lang="en-GB" dirty="0" smtClean="0"/>
              <a:t> </a:t>
            </a:r>
            <a:endParaRPr lang="el-GR" dirty="0" smtClean="0"/>
          </a:p>
          <a:p>
            <a:pPr eaLnBrk="1" hangingPunct="1">
              <a:buClr>
                <a:srgbClr val="4D4D4D"/>
              </a:buClr>
            </a:pPr>
            <a:endParaRPr lang="fr-F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1830</TotalTime>
  <Words>1649</Words>
  <Application>Microsoft Office PowerPoint</Application>
  <PresentationFormat>On-screen Show (4:3)</PresentationFormat>
  <Paragraphs>163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Conference Conclusions</vt:lpstr>
      <vt:lpstr>TRA 2012 :   A turning point that will define             future trends … </vt:lpstr>
      <vt:lpstr>Conclusions’ structure</vt:lpstr>
      <vt:lpstr> Three Main Themes that created the tempo   </vt:lpstr>
      <vt:lpstr>5 major challenges emerged…</vt:lpstr>
      <vt:lpstr>A special focus on Infrastructure</vt:lpstr>
      <vt:lpstr>10 cross cutting issues (all modes)</vt:lpstr>
      <vt:lpstr>Safety</vt:lpstr>
      <vt:lpstr>Efficiency</vt:lpstr>
      <vt:lpstr>Sustainability</vt:lpstr>
      <vt:lpstr>Mobility and accessibility</vt:lpstr>
      <vt:lpstr>Policy making  </vt:lpstr>
      <vt:lpstr> Managing traffic and optimising network capacities  </vt:lpstr>
      <vt:lpstr>User demand and behaviour  </vt:lpstr>
      <vt:lpstr>Security and Resilience  </vt:lpstr>
      <vt:lpstr>Societal and gender issues  </vt:lpstr>
      <vt:lpstr>International cooperation  </vt:lpstr>
      <vt:lpstr>In conclusion … </vt:lpstr>
      <vt:lpstr>Slide 19</vt:lpstr>
    </vt:vector>
  </TitlesOfParts>
  <Company>OCW-CRR-BRRC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ITPC01</dc:creator>
  <cp:lastModifiedBy>GGiannopoulos</cp:lastModifiedBy>
  <cp:revision>146</cp:revision>
  <dcterms:created xsi:type="dcterms:W3CDTF">2007-01-05T09:01:22Z</dcterms:created>
  <dcterms:modified xsi:type="dcterms:W3CDTF">2012-04-27T02:43:13Z</dcterms:modified>
</cp:coreProperties>
</file>